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9"/>
  </p:notesMasterIdLst>
  <p:sldIdLst>
    <p:sldId id="365" r:id="rId2"/>
    <p:sldId id="261" r:id="rId3"/>
    <p:sldId id="343" r:id="rId4"/>
    <p:sldId id="388" r:id="rId5"/>
    <p:sldId id="387" r:id="rId6"/>
    <p:sldId id="356" r:id="rId7"/>
    <p:sldId id="357" r:id="rId8"/>
    <p:sldId id="358" r:id="rId9"/>
    <p:sldId id="353" r:id="rId10"/>
    <p:sldId id="265" r:id="rId11"/>
    <p:sldId id="264" r:id="rId12"/>
    <p:sldId id="263" r:id="rId13"/>
    <p:sldId id="257" r:id="rId14"/>
    <p:sldId id="360" r:id="rId15"/>
    <p:sldId id="309" r:id="rId16"/>
    <p:sldId id="390" r:id="rId17"/>
    <p:sldId id="362" r:id="rId18"/>
    <p:sldId id="361" r:id="rId19"/>
    <p:sldId id="259" r:id="rId20"/>
    <p:sldId id="389" r:id="rId21"/>
    <p:sldId id="384" r:id="rId22"/>
    <p:sldId id="385" r:id="rId23"/>
    <p:sldId id="386" r:id="rId24"/>
    <p:sldId id="260" r:id="rId25"/>
    <p:sldId id="364" r:id="rId26"/>
    <p:sldId id="363" r:id="rId27"/>
    <p:sldId id="256"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4ED"/>
    <a:srgbClr val="FFFBEA"/>
    <a:srgbClr val="FFF6E6"/>
    <a:srgbClr val="F6EFDD"/>
    <a:srgbClr val="59E5FF"/>
    <a:srgbClr val="00546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2" autoAdjust="0"/>
    <p:restoredTop sz="75554" autoAdjust="0"/>
  </p:normalViewPr>
  <p:slideViewPr>
    <p:cSldViewPr snapToGrid="0">
      <p:cViewPr varScale="1">
        <p:scale>
          <a:sx n="85" d="100"/>
          <a:sy n="85" d="100"/>
        </p:scale>
        <p:origin x="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1F0081BA-783F-6E44-9F64-B1327D05F2C3}" type="datetimeFigureOut">
              <a:rPr lang="en-US" smtClean="0"/>
              <a:t>12/12/2023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060D9D4-FDC6-9442-8881-1BBE28C65802}" type="slidenum">
              <a:rPr lang="en-US" smtClean="0"/>
              <a:t>‹#›</a:t>
            </a:fld>
            <a:endParaRPr lang="en-US" dirty="0"/>
          </a:p>
        </p:txBody>
      </p:sp>
    </p:spTree>
    <p:extLst>
      <p:ext uri="{BB962C8B-B14F-4D97-AF65-F5344CB8AC3E}">
        <p14:creationId xmlns:p14="http://schemas.microsoft.com/office/powerpoint/2010/main" val="2962879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Carter and I are presenting on some perspectives from </a:t>
            </a:r>
            <a:r>
              <a:rPr lang="en-US" dirty="0" err="1"/>
              <a:t>SacPAS</a:t>
            </a:r>
            <a:r>
              <a:rPr lang="en-US" dirty="0"/>
              <a:t> on open data and database management. </a:t>
            </a:r>
          </a:p>
          <a:p>
            <a:endParaRPr lang="en-US" dirty="0"/>
          </a:p>
          <a:p>
            <a:r>
              <a:rPr lang="en-US" dirty="0"/>
              <a:t>Matt is the Database manager at CBR.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a:t>
            </a:fld>
            <a:endParaRPr lang="en-US" dirty="0"/>
          </a:p>
        </p:txBody>
      </p:sp>
    </p:spTree>
    <p:extLst>
      <p:ext uri="{BB962C8B-B14F-4D97-AF65-F5344CB8AC3E}">
        <p14:creationId xmlns:p14="http://schemas.microsoft.com/office/powerpoint/2010/main" val="26388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have mentioned before </a:t>
            </a:r>
            <a:r>
              <a:rPr lang="en-US" dirty="0" err="1"/>
              <a:t>SacPAS</a:t>
            </a:r>
            <a:r>
              <a:rPr lang="en-US" dirty="0"/>
              <a:t> is a secondary data repository of integrated and aggregated data. We at CBR have had an open data mission since the early 1990s starting with DART. Here is a screenshot of the DART website decades ago. </a:t>
            </a:r>
          </a:p>
          <a:p>
            <a:endParaRPr lang="en-US" dirty="0"/>
          </a:p>
          <a:p>
            <a:r>
              <a:rPr lang="en-US" dirty="0"/>
              <a:t>For more information about the </a:t>
            </a:r>
            <a:r>
              <a:rPr lang="en-US" dirty="0" err="1"/>
              <a:t>SacPAS</a:t>
            </a:r>
            <a:r>
              <a:rPr lang="en-US" dirty="0"/>
              <a:t> Database management, you can refer to handout #1 which lists FAQs with brief responses. </a:t>
            </a:r>
          </a:p>
          <a:p>
            <a:endParaRPr lang="en-US" dirty="0"/>
          </a:p>
          <a:p>
            <a:r>
              <a:rPr lang="en-US" dirty="0"/>
              <a:t>As we continue to develop and adapt our processes related to open data and database management, we draw from the FAIR and CARE principles. </a:t>
            </a:r>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10</a:t>
            </a:fld>
            <a:endParaRPr lang="en-US" dirty="0"/>
          </a:p>
        </p:txBody>
      </p:sp>
    </p:spTree>
    <p:extLst>
      <p:ext uri="{BB962C8B-B14F-4D97-AF65-F5344CB8AC3E}">
        <p14:creationId xmlns:p14="http://schemas.microsoft.com/office/powerpoint/2010/main" val="356518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many valuable data sets that exist, and </a:t>
            </a:r>
            <a:r>
              <a:rPr lang="en-US" dirty="0" err="1"/>
              <a:t>SacPAS</a:t>
            </a:r>
            <a:r>
              <a:rPr lang="en-US" dirty="0"/>
              <a:t> assists in making these findable and accessible. </a:t>
            </a:r>
          </a:p>
          <a:p>
            <a:endParaRPr lang="en-US" dirty="0"/>
          </a:p>
          <a:p>
            <a:r>
              <a:rPr lang="en-US" dirty="0"/>
              <a:t>As we encounter issues of interoperability, we sympathize with these struggles and continue to work towards make the data sets and products we offer through </a:t>
            </a:r>
            <a:r>
              <a:rPr lang="en-US" dirty="0" err="1"/>
              <a:t>SacPAS</a:t>
            </a:r>
            <a:r>
              <a:rPr lang="en-US" dirty="0"/>
              <a:t> workable for you. </a:t>
            </a:r>
          </a:p>
          <a:p>
            <a:endParaRPr lang="en-US" dirty="0"/>
          </a:p>
          <a:p>
            <a:r>
              <a:rPr lang="en-US" dirty="0"/>
              <a:t>In terms of data reusability, the vast majority of data we have at CBR, and all of the data on </a:t>
            </a:r>
            <a:r>
              <a:rPr lang="en-US" dirty="0" err="1"/>
              <a:t>SacPAS</a:t>
            </a:r>
            <a:r>
              <a:rPr lang="en-US" dirty="0"/>
              <a:t> are data that we are reusing. We are not the primary data owners. </a:t>
            </a:r>
          </a:p>
          <a:p>
            <a:endParaRPr lang="en-US" dirty="0"/>
          </a:p>
          <a:p>
            <a:endParaRPr lang="en-US" dirty="0"/>
          </a:p>
          <a:p>
            <a:r>
              <a:rPr lang="en-US" dirty="0"/>
              <a:t>https://</a:t>
            </a:r>
            <a:r>
              <a:rPr lang="en-US" dirty="0" err="1"/>
              <a:t>www.researchgate.net</a:t>
            </a:r>
            <a:r>
              <a:rPr lang="en-US" dirty="0"/>
              <a:t>/figure/A-cartoon-describing-FAIR-data-sharing4_fig1_355931017</a:t>
            </a:r>
          </a:p>
          <a:p>
            <a:endParaRPr lang="en-US" dirty="0"/>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11</a:t>
            </a:fld>
            <a:endParaRPr lang="en-US" dirty="0"/>
          </a:p>
        </p:txBody>
      </p:sp>
    </p:spTree>
    <p:extLst>
      <p:ext uri="{BB962C8B-B14F-4D97-AF65-F5344CB8AC3E}">
        <p14:creationId xmlns:p14="http://schemas.microsoft.com/office/powerpoint/2010/main" val="92962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CARE principles. </a:t>
            </a:r>
          </a:p>
          <a:p>
            <a:endParaRPr lang="en-US" dirty="0"/>
          </a:p>
          <a:p>
            <a:r>
              <a:rPr lang="en-US" dirty="0"/>
              <a:t>Collective Benefit</a:t>
            </a:r>
          </a:p>
          <a:p>
            <a:endParaRPr lang="en-US" dirty="0"/>
          </a:p>
          <a:p>
            <a:r>
              <a:rPr lang="en-US" dirty="0"/>
              <a:t>Authority to Control</a:t>
            </a:r>
          </a:p>
          <a:p>
            <a:endParaRPr lang="en-US" dirty="0"/>
          </a:p>
          <a:p>
            <a:r>
              <a:rPr lang="en-US" dirty="0"/>
              <a:t>Responsibility</a:t>
            </a:r>
          </a:p>
          <a:p>
            <a:endParaRPr lang="en-US" dirty="0"/>
          </a:p>
          <a:p>
            <a:r>
              <a:rPr lang="en-US" dirty="0"/>
              <a:t>and Ethics. </a:t>
            </a:r>
          </a:p>
          <a:p>
            <a:endParaRPr lang="en-US" dirty="0"/>
          </a:p>
          <a:p>
            <a:r>
              <a:rPr lang="en-US" dirty="0"/>
              <a:t>Therefore, you could think about FAIR principles as the technical side of things and the CARE principles as the people side of things. </a:t>
            </a:r>
          </a:p>
          <a:p>
            <a:endParaRPr lang="en-US" dirty="0"/>
          </a:p>
          <a:p>
            <a:r>
              <a:rPr lang="en-US" dirty="0"/>
              <a:t>We, the </a:t>
            </a:r>
            <a:r>
              <a:rPr lang="en-US" dirty="0" err="1"/>
              <a:t>SacPAS</a:t>
            </a:r>
            <a:r>
              <a:rPr lang="en-US" dirty="0"/>
              <a:t> team, think a lot about our users, and where we excel the most here is A for authority to control. We respect the data owners and do our best to represent things accurately. We are a small team, but we always try our best here. </a:t>
            </a:r>
          </a:p>
          <a:p>
            <a:endParaRPr lang="en-US" dirty="0"/>
          </a:p>
          <a:p>
            <a:r>
              <a:rPr lang="en-US" dirty="0"/>
              <a:t>We are also deepening our understanding of indigenous data sovereignty. As much as we would like to be further along in our understanding, we realize that to keep moving forward we need to [CLICK] start where we are, to go where you need to go.”</a:t>
            </a:r>
          </a:p>
          <a:p>
            <a:endParaRPr lang="en-US" dirty="0"/>
          </a:p>
          <a:p>
            <a:r>
              <a:rPr lang="en-US" dirty="0"/>
              <a:t>We could have a whole week conference on FAIR and CARE principles, but there are a lot of resources out there, and so I will…</a:t>
            </a:r>
          </a:p>
          <a:p>
            <a:endParaRPr lang="en-US" dirty="0"/>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12</a:t>
            </a:fld>
            <a:endParaRPr lang="en-US" dirty="0"/>
          </a:p>
        </p:txBody>
      </p:sp>
    </p:spTree>
    <p:extLst>
      <p:ext uri="{BB962C8B-B14F-4D97-AF65-F5344CB8AC3E}">
        <p14:creationId xmlns:p14="http://schemas.microsoft.com/office/powerpoint/2010/main" val="208918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Continue on with sharing what open data looks like in practice with </a:t>
            </a:r>
            <a:r>
              <a:rPr lang="en-US" dirty="0" err="1"/>
              <a:t>SacPAS</a:t>
            </a:r>
            <a:r>
              <a:rPr lang="en-US" dirty="0"/>
              <a:t>.</a:t>
            </a:r>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13</a:t>
            </a:fld>
            <a:endParaRPr lang="en-US" dirty="0"/>
          </a:p>
        </p:txBody>
      </p:sp>
    </p:spTree>
    <p:extLst>
      <p:ext uri="{BB962C8B-B14F-4D97-AF65-F5344CB8AC3E}">
        <p14:creationId xmlns:p14="http://schemas.microsoft.com/office/powerpoint/2010/main" val="3536183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As you saw in the Overview of </a:t>
            </a:r>
            <a:r>
              <a:rPr lang="en-US" dirty="0" err="1"/>
              <a:t>SacPAS</a:t>
            </a:r>
            <a:r>
              <a:rPr lang="en-US" dirty="0"/>
              <a:t> presentation, there are a lot of data available in table format and that are downloadable. </a:t>
            </a:r>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14</a:t>
            </a:fld>
            <a:endParaRPr lang="en-US" dirty="0"/>
          </a:p>
        </p:txBody>
      </p:sp>
    </p:spTree>
    <p:extLst>
      <p:ext uri="{BB962C8B-B14F-4D97-AF65-F5344CB8AC3E}">
        <p14:creationId xmlns:p14="http://schemas.microsoft.com/office/powerpoint/2010/main" val="988115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Many of the data sets have statistical summaries and metrics shown with data visualizations.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15</a:t>
            </a:fld>
            <a:endParaRPr lang="en-US"/>
          </a:p>
        </p:txBody>
      </p:sp>
    </p:spTree>
    <p:extLst>
      <p:ext uri="{BB962C8B-B14F-4D97-AF65-F5344CB8AC3E}">
        <p14:creationId xmlns:p14="http://schemas.microsoft.com/office/powerpoint/2010/main" val="3725825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snapshot of data accessible through </a:t>
            </a:r>
            <a:r>
              <a:rPr lang="en-US" dirty="0" err="1"/>
              <a:t>SacPAS</a:t>
            </a:r>
            <a:r>
              <a:rPr lang="en-US" dirty="0"/>
              <a:t>. We covered quite a few examples over many slides, and in case it is useful to see in one slide, here relatively high level snapshot. To name a few, for environmental data, these include… and for fish data, these include…</a:t>
            </a:r>
          </a:p>
          <a:p>
            <a:endParaRPr lang="en-US" dirty="0"/>
          </a:p>
          <a:p>
            <a:r>
              <a:rPr lang="en-US" dirty="0"/>
              <a:t>Again, our presentations will be available online for download if you wish to revisit this slide.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16</a:t>
            </a:fld>
            <a:endParaRPr lang="en-US"/>
          </a:p>
        </p:txBody>
      </p:sp>
    </p:spTree>
    <p:extLst>
      <p:ext uri="{BB962C8B-B14F-4D97-AF65-F5344CB8AC3E}">
        <p14:creationId xmlns:p14="http://schemas.microsoft.com/office/powerpoint/2010/main" val="288159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growing number of data sets and tools accumulating on </a:t>
            </a:r>
            <a:r>
              <a:rPr lang="en-US" dirty="0" err="1"/>
              <a:t>SacPAS</a:t>
            </a:r>
            <a:r>
              <a:rPr lang="en-US" dirty="0"/>
              <a:t>, we are intentionally thinking about information architecture to help connect users to the content that’s on </a:t>
            </a:r>
            <a:r>
              <a:rPr lang="en-US" dirty="0" err="1"/>
              <a:t>SacPAS</a:t>
            </a:r>
            <a:r>
              <a:rPr lang="en-US" dirty="0"/>
              <a:t> as intuitively and efficiently as possible. </a:t>
            </a:r>
          </a:p>
          <a:p>
            <a:endParaRPr lang="en-US" dirty="0"/>
          </a:p>
          <a:p>
            <a:r>
              <a:rPr lang="en-US" dirty="0"/>
              <a:t>We have the </a:t>
            </a:r>
            <a:r>
              <a:rPr lang="en-US" dirty="0" err="1"/>
              <a:t>MegaMenu</a:t>
            </a:r>
            <a:r>
              <a:rPr lang="en-US" dirty="0"/>
              <a:t> for the reorganization of content for our upcoming new website. </a:t>
            </a:r>
          </a:p>
          <a:p>
            <a:endParaRPr lang="en-US" dirty="0"/>
          </a:p>
          <a:p>
            <a:r>
              <a:rPr lang="en-US" dirty="0"/>
              <a:t>We also have customized query forms for you to access pertinent information.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17</a:t>
            </a:fld>
            <a:endParaRPr lang="en-US" dirty="0"/>
          </a:p>
        </p:txBody>
      </p:sp>
    </p:spTree>
    <p:extLst>
      <p:ext uri="{BB962C8B-B14F-4D97-AF65-F5344CB8AC3E}">
        <p14:creationId xmlns:p14="http://schemas.microsoft.com/office/powerpoint/2010/main" val="246639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Briefly introduce myself</a:t>
            </a:r>
          </a:p>
          <a:p>
            <a:pPr marL="181240" indent="-181240">
              <a:buFont typeface="Arial" panose="020B0604020202020204" pitchFamily="34" charset="0"/>
              <a:buChar char="•"/>
            </a:pPr>
            <a:r>
              <a:rPr lang="en-US" dirty="0"/>
              <a:t>Provide view into database management with </a:t>
            </a:r>
            <a:r>
              <a:rPr lang="en-US" dirty="0" err="1"/>
              <a:t>SacPas</a:t>
            </a:r>
            <a:r>
              <a:rPr lang="en-US" dirty="0"/>
              <a:t> (click)</a:t>
            </a:r>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18</a:t>
            </a:fld>
            <a:endParaRPr lang="en-US" dirty="0"/>
          </a:p>
        </p:txBody>
      </p:sp>
    </p:spTree>
    <p:extLst>
      <p:ext uri="{BB962C8B-B14F-4D97-AF65-F5344CB8AC3E}">
        <p14:creationId xmlns:p14="http://schemas.microsoft.com/office/powerpoint/2010/main" val="3961105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Examples of guidelines to help increase data sharing efficiency</a:t>
            </a:r>
          </a:p>
          <a:p>
            <a:pPr marL="181240" indent="-181240">
              <a:buFont typeface="Arial" panose="020B0604020202020204" pitchFamily="34" charset="0"/>
              <a:buChar char="•"/>
            </a:pPr>
            <a:r>
              <a:rPr lang="en-US" dirty="0"/>
              <a:t>Learned from experience</a:t>
            </a:r>
          </a:p>
          <a:p>
            <a:pPr marL="181240" indent="-181240" defTabSz="966612">
              <a:buFont typeface="Arial" panose="020B0604020202020204" pitchFamily="34" charset="0"/>
              <a:buChar char="•"/>
              <a:defRPr/>
            </a:pPr>
            <a:r>
              <a:rPr lang="en-US" dirty="0"/>
              <a:t>We can code everything and handle everything, but it introduces error and takes time</a:t>
            </a:r>
          </a:p>
          <a:p>
            <a:pPr marL="181240" indent="-181240">
              <a:buFont typeface="Arial" panose="020B0604020202020204" pitchFamily="34" charset="0"/>
              <a:buChar char="•"/>
            </a:pPr>
            <a:r>
              <a:rPr lang="en-US" dirty="0"/>
              <a:t>Recommendations not requirements </a:t>
            </a:r>
          </a:p>
          <a:p>
            <a:pPr marL="181240" indent="-181240">
              <a:buFont typeface="Arial" panose="020B0604020202020204" pitchFamily="34" charset="0"/>
              <a:buChar char="•"/>
            </a:pPr>
            <a:r>
              <a:rPr lang="en-US" dirty="0"/>
              <a:t>(click)</a:t>
            </a:r>
          </a:p>
        </p:txBody>
      </p:sp>
      <p:sp>
        <p:nvSpPr>
          <p:cNvPr id="4" name="Slide Number Placeholder 3"/>
          <p:cNvSpPr>
            <a:spLocks noGrp="1"/>
          </p:cNvSpPr>
          <p:nvPr>
            <p:ph type="sldNum" sz="quarter" idx="5"/>
          </p:nvPr>
        </p:nvSpPr>
        <p:spPr/>
        <p:txBody>
          <a:bodyPr/>
          <a:lstStyle/>
          <a:p>
            <a:fld id="{0060D9D4-FDC6-9442-8881-1BBE28C65802}" type="slidenum">
              <a:rPr lang="en-US" smtClean="0"/>
              <a:t>19</a:t>
            </a:fld>
            <a:endParaRPr lang="en-US" dirty="0"/>
          </a:p>
        </p:txBody>
      </p:sp>
    </p:spTree>
    <p:extLst>
      <p:ext uri="{BB962C8B-B14F-4D97-AF65-F5344CB8AC3E}">
        <p14:creationId xmlns:p14="http://schemas.microsoft.com/office/powerpoint/2010/main" val="152847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goal, related to open data and database management at </a:t>
            </a:r>
            <a:r>
              <a:rPr lang="en-US" dirty="0" err="1"/>
              <a:t>SacPAS</a:t>
            </a:r>
            <a:r>
              <a:rPr lang="en-US" dirty="0"/>
              <a:t>, is for us to help make your work easier by providing efficient access to data. And thus support in indirect ways, the </a:t>
            </a:r>
            <a:r>
              <a:rPr lang="en-US"/>
              <a:t>Interagency Ecological </a:t>
            </a:r>
            <a:r>
              <a:rPr lang="en-US" dirty="0"/>
              <a:t>Program and AB1755 (the Open and Transparent Water Data Act). </a:t>
            </a:r>
          </a:p>
          <a:p>
            <a:endParaRPr lang="en-US" dirty="0"/>
          </a:p>
          <a:p>
            <a:r>
              <a:rPr lang="en-US" dirty="0"/>
              <a:t>[CLICK] In the spirit of open data and its benefits, we’ll briefly describe FAIR and CARE principles and what some of these principles mean to us at </a:t>
            </a:r>
            <a:r>
              <a:rPr lang="en-US" dirty="0" err="1"/>
              <a:t>SacPAS</a:t>
            </a:r>
            <a:r>
              <a:rPr lang="en-US" dirty="0"/>
              <a:t>. </a:t>
            </a:r>
          </a:p>
          <a:p>
            <a:endParaRPr lang="en-US" dirty="0"/>
          </a:p>
          <a:p>
            <a:r>
              <a:rPr lang="en-US" dirty="0"/>
              <a:t>[CLICK] Matt will then talk about what database management looks like in practice at </a:t>
            </a:r>
            <a:r>
              <a:rPr lang="en-US" dirty="0" err="1"/>
              <a:t>SacPAS</a:t>
            </a:r>
            <a:r>
              <a:rPr lang="en-US" dirty="0"/>
              <a:t> and share many examples. </a:t>
            </a:r>
          </a:p>
          <a:p>
            <a:endParaRPr lang="en-US" dirty="0"/>
          </a:p>
          <a:p>
            <a:r>
              <a:rPr lang="en-US" dirty="0"/>
              <a:t>[CLICK] We also have three handouts that we will mention at particular points during our presentation. </a:t>
            </a:r>
          </a:p>
          <a:p>
            <a:endParaRPr lang="en-US" dirty="0"/>
          </a:p>
          <a:p>
            <a:r>
              <a:rPr lang="en-US" dirty="0"/>
              <a:t>[CLICK] We would like to emphasize that we appreciate any help and insight on how we can better streamline data management processes because that way [CLICK] we can better address our over goal of helping you access data. </a:t>
            </a:r>
          </a:p>
          <a:p>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2</a:t>
            </a:fld>
            <a:endParaRPr lang="en-US" dirty="0"/>
          </a:p>
        </p:txBody>
      </p:sp>
    </p:spTree>
    <p:extLst>
      <p:ext uri="{BB962C8B-B14F-4D97-AF65-F5344CB8AC3E}">
        <p14:creationId xmlns:p14="http://schemas.microsoft.com/office/powerpoint/2010/main" val="2602543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First guideline to increasing efficiency</a:t>
            </a:r>
          </a:p>
          <a:p>
            <a:pPr marL="181240" indent="-181240">
              <a:buFont typeface="Arial" panose="020B0604020202020204" pitchFamily="34" charset="0"/>
              <a:buChar char="•"/>
            </a:pPr>
            <a:r>
              <a:rPr lang="en-US" dirty="0"/>
              <a:t>Data location is findable and accessible and file format is simple and consistent</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Examples include:</a:t>
            </a:r>
          </a:p>
          <a:p>
            <a:pPr marL="181240" indent="-181240">
              <a:buFont typeface="Arial" panose="020B0604020202020204" pitchFamily="34" charset="0"/>
              <a:buChar char="•"/>
            </a:pPr>
            <a:r>
              <a:rPr lang="en-US" dirty="0"/>
              <a:t>Having data on fixed location online, a ftp site, or sftp for more security</a:t>
            </a:r>
          </a:p>
          <a:p>
            <a:pPr marL="181240" indent="-181240">
              <a:buFont typeface="Arial" panose="020B0604020202020204" pitchFamily="34" charset="0"/>
              <a:buChar char="•"/>
            </a:pPr>
            <a:r>
              <a:rPr lang="en-US" dirty="0"/>
              <a:t>As opposed to inconsistent location or via personal communication</a:t>
            </a:r>
          </a:p>
          <a:p>
            <a:pPr marL="181240" indent="-181240">
              <a:buFont typeface="Arial" panose="020B0604020202020204" pitchFamily="34" charset="0"/>
              <a:buChar char="•"/>
            </a:pPr>
            <a:r>
              <a:rPr lang="en-US" dirty="0"/>
              <a:t>Keep file format consistent</a:t>
            </a:r>
          </a:p>
          <a:p>
            <a:pPr marL="181240" indent="-181240">
              <a:buFont typeface="Arial" panose="020B0604020202020204" pitchFamily="34" charset="0"/>
              <a:buChar char="•"/>
            </a:pPr>
            <a:r>
              <a:rPr lang="en-US" dirty="0"/>
              <a:t>.csv and .xlsx both work but are coded differently and we have had times where data doesn’t load because it has changed to a .csv or .xlsx </a:t>
            </a:r>
          </a:p>
          <a:p>
            <a:pPr marL="181240" indent="-181240">
              <a:buFont typeface="Arial" panose="020B0604020202020204" pitchFamily="34" charset="0"/>
              <a:buChar char="•"/>
            </a:pPr>
            <a:r>
              <a:rPr lang="en-US" dirty="0"/>
              <a:t>Avoid pdf for data sharing, good for reports but should provide data separately</a:t>
            </a:r>
          </a:p>
          <a:p>
            <a:pPr marL="181240" indent="-181240">
              <a:buFont typeface="Arial" panose="020B0604020202020204" pitchFamily="34" charset="0"/>
              <a:buChar char="•"/>
            </a:pPr>
            <a:r>
              <a:rPr lang="en-US" dirty="0"/>
              <a:t>Check data when exported to csv</a:t>
            </a:r>
          </a:p>
          <a:p>
            <a:pPr marL="181240" indent="-181240">
              <a:buFont typeface="Arial" panose="020B0604020202020204" pitchFamily="34" charset="0"/>
              <a:buChar char="•"/>
            </a:pPr>
            <a:r>
              <a:rPr lang="en-US" dirty="0"/>
              <a:t>We have seen dates or times converted by excel to integers and then we had to bring it to excel and then convert it back</a:t>
            </a:r>
          </a:p>
          <a:p>
            <a:pPr marL="181240" indent="-181240">
              <a:buFont typeface="Arial" panose="020B0604020202020204" pitchFamily="34" charset="0"/>
              <a:buChar char="•"/>
            </a:pPr>
            <a:r>
              <a:rPr lang="en-US" dirty="0"/>
              <a:t>Can’t convert back as csv</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20</a:t>
            </a:fld>
            <a:endParaRPr lang="en-US" dirty="0"/>
          </a:p>
        </p:txBody>
      </p:sp>
    </p:spTree>
    <p:extLst>
      <p:ext uri="{BB962C8B-B14F-4D97-AF65-F5344CB8AC3E}">
        <p14:creationId xmlns:p14="http://schemas.microsoft.com/office/powerpoint/2010/main" val="2628254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Next Guideline</a:t>
            </a:r>
          </a:p>
          <a:p>
            <a:pPr marL="181240" indent="-181240">
              <a:buFont typeface="Arial" panose="020B0604020202020204" pitchFamily="34" charset="0"/>
              <a:buChar char="•"/>
            </a:pPr>
            <a:r>
              <a:rPr lang="en-US" dirty="0"/>
              <a:t>Keep data files simple for programmable loads </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Examples include:</a:t>
            </a:r>
          </a:p>
          <a:p>
            <a:pPr marL="181240" indent="-181240">
              <a:buFont typeface="Arial" panose="020B0604020202020204" pitchFamily="34" charset="0"/>
              <a:buChar char="•"/>
            </a:pPr>
            <a:r>
              <a:rPr lang="en-US" dirty="0"/>
              <a:t>Avoid gaps between columns</a:t>
            </a:r>
          </a:p>
          <a:p>
            <a:pPr marL="181240" indent="-181240">
              <a:buFont typeface="Arial" panose="020B0604020202020204" pitchFamily="34" charset="0"/>
              <a:buChar char="•"/>
            </a:pPr>
            <a:r>
              <a:rPr lang="en-US" dirty="0"/>
              <a:t>Many spreadsheets designed for aesthetics but the more complicated the formatting the harder it is to load</a:t>
            </a:r>
          </a:p>
          <a:p>
            <a:pPr marL="181240" indent="-181240">
              <a:buFont typeface="Arial" panose="020B0604020202020204" pitchFamily="34" charset="0"/>
              <a:buChar char="•"/>
            </a:pPr>
            <a:r>
              <a:rPr lang="en-US" dirty="0"/>
              <a:t>For data sharing efficiency, simple csv’s work the best, remember datasheets need to be read by both people and computers</a:t>
            </a:r>
          </a:p>
          <a:p>
            <a:pPr marL="181240" indent="-181240">
              <a:buFont typeface="Arial" panose="020B0604020202020204" pitchFamily="34" charset="0"/>
              <a:buChar char="•"/>
            </a:pPr>
            <a:r>
              <a:rPr lang="en-US" dirty="0"/>
              <a:t>However, we understand that if the vast majority of the audience is viewing the files rather than a machine, then we can handle these types of files</a:t>
            </a:r>
          </a:p>
          <a:p>
            <a:pPr marL="181240" indent="-181240">
              <a:buFont typeface="Arial" panose="020B0604020202020204" pitchFamily="34" charset="0"/>
              <a:buChar char="•"/>
            </a:pPr>
            <a:r>
              <a:rPr lang="en-US" dirty="0"/>
              <a:t>We simply hope that it is part of your consideration</a:t>
            </a:r>
          </a:p>
          <a:p>
            <a:pPr marL="181240" indent="-181240">
              <a:buFont typeface="Arial" panose="020B0604020202020204" pitchFamily="34" charset="0"/>
              <a:buChar char="•"/>
            </a:pPr>
            <a:r>
              <a:rPr lang="en-US" dirty="0">
                <a:solidFill>
                  <a:schemeClr val="tx1"/>
                </a:solidFill>
              </a:rPr>
              <a:t>In the same manner, if possible, limit to 1 table per worksheet</a:t>
            </a:r>
          </a:p>
          <a:p>
            <a:pPr marL="181240" indent="-181240">
              <a:buFont typeface="Arial" panose="020B0604020202020204" pitchFamily="34" charset="0"/>
              <a:buChar char="•"/>
            </a:pPr>
            <a:r>
              <a:rPr lang="en-US" dirty="0"/>
              <a:t>Different tables with different formats need to be separated before loading which is harder to do programmatically</a:t>
            </a:r>
          </a:p>
          <a:p>
            <a:pPr marL="181240" indent="-181240">
              <a:buFont typeface="Arial" panose="020B0604020202020204" pitchFamily="34" charset="0"/>
              <a:buChar char="•"/>
            </a:pPr>
            <a:r>
              <a:rPr lang="en-US" dirty="0"/>
              <a:t>An alternative is to separate tables into different worksheets in a workbook</a:t>
            </a:r>
          </a:p>
          <a:p>
            <a:pPr marL="181240" indent="-181240">
              <a:buFont typeface="Arial" panose="020B0604020202020204" pitchFamily="34" charset="0"/>
              <a:buChar char="•"/>
            </a:pPr>
            <a:r>
              <a:rPr lang="en-US" dirty="0"/>
              <a:t>Try to include ID columns and keep rows unique</a:t>
            </a:r>
          </a:p>
          <a:p>
            <a:pPr marL="181240" indent="-181240">
              <a:buFont typeface="Arial" panose="020B0604020202020204" pitchFamily="34" charset="0"/>
              <a:buChar char="•"/>
            </a:pPr>
            <a:r>
              <a:rPr lang="en-US" dirty="0"/>
              <a:t>We have seen duplicate columns</a:t>
            </a:r>
          </a:p>
          <a:p>
            <a:pPr marL="181240" indent="-181240">
              <a:buFont typeface="Arial" panose="020B0604020202020204" pitchFamily="34" charset="0"/>
              <a:buChar char="•"/>
            </a:pPr>
            <a:r>
              <a:rPr lang="en-US" dirty="0"/>
              <a:t>Unclear if a mistake or actual second measure for certain datasets</a:t>
            </a:r>
          </a:p>
          <a:p>
            <a:pPr marL="181240" indent="-181240">
              <a:buFont typeface="Arial" panose="020B0604020202020204" pitchFamily="34" charset="0"/>
              <a:buChar char="•"/>
            </a:pPr>
            <a:r>
              <a:rPr lang="en-US" dirty="0"/>
              <a:t>We reached out to the data provider and it turned out that it was an intentional duplicate</a:t>
            </a:r>
          </a:p>
          <a:p>
            <a:pPr marL="181240" indent="-181240">
              <a:buFont typeface="Arial" panose="020B0604020202020204" pitchFamily="34" charset="0"/>
              <a:buChar char="•"/>
            </a:pPr>
            <a:r>
              <a:rPr lang="en-US" dirty="0"/>
              <a:t>That’s why it is good to have ID columns if duplicates are possible</a:t>
            </a:r>
          </a:p>
          <a:p>
            <a:pPr marL="181240" indent="-181240">
              <a:buFont typeface="Arial" panose="020B0604020202020204" pitchFamily="34" charset="0"/>
              <a:buChar char="•"/>
            </a:pPr>
            <a:r>
              <a:rPr lang="en-US" dirty="0"/>
              <a:t>(click)</a:t>
            </a:r>
          </a:p>
        </p:txBody>
      </p:sp>
      <p:sp>
        <p:nvSpPr>
          <p:cNvPr id="4" name="Slide Number Placeholder 3"/>
          <p:cNvSpPr>
            <a:spLocks noGrp="1"/>
          </p:cNvSpPr>
          <p:nvPr>
            <p:ph type="sldNum" sz="quarter" idx="5"/>
          </p:nvPr>
        </p:nvSpPr>
        <p:spPr/>
        <p:txBody>
          <a:bodyPr/>
          <a:lstStyle/>
          <a:p>
            <a:fld id="{0060D9D4-FDC6-9442-8881-1BBE28C65802}" type="slidenum">
              <a:rPr lang="en-US" smtClean="0"/>
              <a:t>21</a:t>
            </a:fld>
            <a:endParaRPr lang="en-US" dirty="0"/>
          </a:p>
        </p:txBody>
      </p:sp>
    </p:spTree>
    <p:extLst>
      <p:ext uri="{BB962C8B-B14F-4D97-AF65-F5344CB8AC3E}">
        <p14:creationId xmlns:p14="http://schemas.microsoft.com/office/powerpoint/2010/main" val="3554856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Also try to keep data machine readable (click)</a:t>
            </a:r>
          </a:p>
          <a:p>
            <a:pPr marL="181240" indent="-181240">
              <a:buFont typeface="Arial" panose="020B0604020202020204" pitchFamily="34" charset="0"/>
              <a:buChar char="•"/>
            </a:pPr>
            <a:r>
              <a:rPr lang="en-US" dirty="0"/>
              <a:t>Don’t include double quotes in comments column</a:t>
            </a:r>
          </a:p>
          <a:p>
            <a:pPr marL="181240" indent="-181240">
              <a:buFont typeface="Arial" panose="020B0604020202020204" pitchFamily="34" charset="0"/>
              <a:buChar char="•"/>
            </a:pPr>
            <a:r>
              <a:rPr lang="en-US" dirty="0"/>
              <a:t>this can confuse the methods we use</a:t>
            </a:r>
          </a:p>
          <a:p>
            <a:pPr marL="181240" indent="-181240">
              <a:buFont typeface="Arial" panose="020B0604020202020204" pitchFamily="34" charset="0"/>
              <a:buChar char="•"/>
            </a:pPr>
            <a:r>
              <a:rPr lang="en-US" dirty="0"/>
              <a:t>Also avoid line breaks, commas, and semicolons in comments columns</a:t>
            </a:r>
          </a:p>
          <a:p>
            <a:pPr marL="181240" indent="-181240">
              <a:buFont typeface="Arial" panose="020B0604020202020204" pitchFamily="34" charset="0"/>
              <a:buChar char="•"/>
            </a:pPr>
            <a:r>
              <a:rPr lang="en-US" dirty="0"/>
              <a:t>Not as important but we need to include code to address these</a:t>
            </a:r>
          </a:p>
          <a:p>
            <a:pPr marL="181240" indent="-181240">
              <a:buFont typeface="Arial" panose="020B0604020202020204" pitchFamily="34" charset="0"/>
              <a:buChar char="•"/>
            </a:pPr>
            <a:r>
              <a:rPr lang="en-US" dirty="0"/>
              <a:t>(click)</a:t>
            </a:r>
          </a:p>
        </p:txBody>
      </p:sp>
      <p:sp>
        <p:nvSpPr>
          <p:cNvPr id="4" name="Slide Number Placeholder 3"/>
          <p:cNvSpPr>
            <a:spLocks noGrp="1"/>
          </p:cNvSpPr>
          <p:nvPr>
            <p:ph type="sldNum" sz="quarter" idx="5"/>
          </p:nvPr>
        </p:nvSpPr>
        <p:spPr/>
        <p:txBody>
          <a:bodyPr/>
          <a:lstStyle/>
          <a:p>
            <a:fld id="{0060D9D4-FDC6-9442-8881-1BBE28C65802}" type="slidenum">
              <a:rPr lang="en-US" smtClean="0"/>
              <a:t>22</a:t>
            </a:fld>
            <a:endParaRPr lang="en-US" dirty="0"/>
          </a:p>
        </p:txBody>
      </p:sp>
    </p:spTree>
    <p:extLst>
      <p:ext uri="{BB962C8B-B14F-4D97-AF65-F5344CB8AC3E}">
        <p14:creationId xmlns:p14="http://schemas.microsoft.com/office/powerpoint/2010/main" val="1662269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Finally keep Data consistent </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Examples include:</a:t>
            </a:r>
          </a:p>
          <a:p>
            <a:pPr marL="181240" indent="-181240">
              <a:buFont typeface="Arial" panose="020B0604020202020204" pitchFamily="34" charset="0"/>
              <a:buChar char="•"/>
            </a:pPr>
            <a:r>
              <a:rPr lang="en-US" dirty="0"/>
              <a:t>Check for Spelling errors and or human error in data entry</a:t>
            </a:r>
          </a:p>
          <a:p>
            <a:pPr marL="181240" indent="-181240">
              <a:buFont typeface="Arial" panose="020B0604020202020204" pitchFamily="34" charset="0"/>
              <a:buChar char="•"/>
            </a:pPr>
            <a:r>
              <a:rPr lang="en-US" dirty="0"/>
              <a:t>Seen dates and times that don’t make sense</a:t>
            </a:r>
          </a:p>
          <a:p>
            <a:pPr marL="181240" indent="-181240">
              <a:buFont typeface="Arial" panose="020B0604020202020204" pitchFamily="34" charset="0"/>
              <a:buChar char="•"/>
            </a:pPr>
            <a:r>
              <a:rPr lang="en-US" dirty="0"/>
              <a:t>Seen different spellings of regions or sites</a:t>
            </a:r>
          </a:p>
          <a:p>
            <a:pPr marL="181240" indent="-181240">
              <a:buFont typeface="Arial" panose="020B0604020202020204" pitchFamily="34" charset="0"/>
              <a:buChar char="•"/>
            </a:pPr>
            <a:r>
              <a:rPr lang="en-US" dirty="0"/>
              <a:t>We can correct these but not if the error is in a value since we don’t know what the value should be</a:t>
            </a:r>
          </a:p>
          <a:p>
            <a:pPr marL="181240" indent="-181240">
              <a:buFont typeface="Arial" panose="020B0604020202020204" pitchFamily="34" charset="0"/>
              <a:buChar char="•"/>
            </a:pPr>
            <a:r>
              <a:rPr lang="en-US" dirty="0"/>
              <a:t>Keep data type consistent, if a column is integers, don’t put text in it</a:t>
            </a:r>
          </a:p>
          <a:p>
            <a:pPr marL="181240" indent="-181240">
              <a:buFont typeface="Arial" panose="020B0604020202020204" pitchFamily="34" charset="0"/>
              <a:buChar char="•"/>
            </a:pPr>
            <a:r>
              <a:rPr lang="en-US" dirty="0"/>
              <a:t>We have seen text saying the reason why a value wasn’t measured, which is good info but when we load values we have to choose a data type and so that requires human intervention</a:t>
            </a:r>
          </a:p>
          <a:p>
            <a:pPr marL="181240" indent="-181240">
              <a:buFont typeface="Arial" panose="020B0604020202020204" pitchFamily="34" charset="0"/>
              <a:buChar char="•"/>
            </a:pPr>
            <a:r>
              <a:rPr lang="en-US" dirty="0"/>
              <a:t>Choose one representation for null and stick with it</a:t>
            </a:r>
          </a:p>
          <a:p>
            <a:pPr marL="181240" indent="-181240">
              <a:buFont typeface="Arial" panose="020B0604020202020204" pitchFamily="34" charset="0"/>
              <a:buChar char="•"/>
            </a:pPr>
            <a:r>
              <a:rPr lang="en-US" dirty="0"/>
              <a:t>We have seen all of these and more</a:t>
            </a:r>
          </a:p>
          <a:p>
            <a:pPr marL="181240" indent="-181240">
              <a:buFont typeface="Arial" panose="020B0604020202020204" pitchFamily="34" charset="0"/>
              <a:buChar char="•"/>
            </a:pPr>
            <a:r>
              <a:rPr lang="en-US" dirty="0"/>
              <a:t>Before we have had values like temperature and flow switch places which we were luckily able to notice but it can cause bad data</a:t>
            </a:r>
          </a:p>
          <a:p>
            <a:pPr marL="181240" indent="-181240">
              <a:buFont typeface="Arial" panose="020B0604020202020204" pitchFamily="34" charset="0"/>
              <a:buChar char="•"/>
            </a:pPr>
            <a:r>
              <a:rPr lang="en-US" dirty="0"/>
              <a:t>Include all data as they accumulate over the season or year</a:t>
            </a:r>
          </a:p>
          <a:p>
            <a:pPr marL="181240" indent="-181240">
              <a:buFont typeface="Arial" panose="020B0604020202020204" pitchFamily="34" charset="0"/>
              <a:buChar char="•"/>
            </a:pPr>
            <a:r>
              <a:rPr lang="en-US" dirty="0"/>
              <a:t>Lets us update revised data as season continues and not just at end of year</a:t>
            </a:r>
          </a:p>
          <a:p>
            <a:pPr marL="181240" indent="-181240">
              <a:buFont typeface="Arial" panose="020B0604020202020204" pitchFamily="34" charset="0"/>
              <a:buChar char="•"/>
            </a:pPr>
            <a:r>
              <a:rPr lang="en-US" dirty="0"/>
              <a:t>We don’t want to include incorrect data on our website and maintaining old values lets us correct values without direct intervention</a:t>
            </a:r>
          </a:p>
          <a:p>
            <a:pPr marL="181240" indent="-181240">
              <a:buFont typeface="Arial" panose="020B0604020202020204" pitchFamily="34" charset="0"/>
              <a:buChar char="•"/>
            </a:pPr>
            <a:r>
              <a:rPr lang="en-US" dirty="0"/>
              <a:t>Also Keep format of end of year revised data  similar to preliminary so we can replace data with revised</a:t>
            </a:r>
          </a:p>
          <a:p>
            <a:pPr marL="181240" indent="-181240">
              <a:buFont typeface="Arial" panose="020B0604020202020204" pitchFamily="34" charset="0"/>
              <a:buChar char="•"/>
            </a:pPr>
            <a:r>
              <a:rPr lang="en-US" dirty="0"/>
              <a:t>Otherwise hard to integrate revised data into mid year data tools </a:t>
            </a:r>
          </a:p>
          <a:p>
            <a:pPr marL="181240" indent="-181240">
              <a:buFont typeface="Arial" panose="020B0604020202020204" pitchFamily="34" charset="0"/>
              <a:buChar char="•"/>
            </a:pPr>
            <a:r>
              <a:rPr lang="en-US" dirty="0"/>
              <a:t>While these all seem like minor changes we work with over 40 data sets and if only one of these examples appear just twice a year then that is manual maintenance and intervention more than once a week</a:t>
            </a:r>
          </a:p>
          <a:p>
            <a:pPr marL="181240" indent="-181240">
              <a:buFont typeface="Arial" panose="020B0604020202020204" pitchFamily="34" charset="0"/>
              <a:buChar char="•"/>
            </a:pPr>
            <a:r>
              <a:rPr lang="en-US" dirty="0"/>
              <a:t>These recommendations and more are included on our Guidelines on Data Sharing handout</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23</a:t>
            </a:fld>
            <a:endParaRPr lang="en-US" dirty="0"/>
          </a:p>
        </p:txBody>
      </p:sp>
    </p:spTree>
    <p:extLst>
      <p:ext uri="{BB962C8B-B14F-4D97-AF65-F5344CB8AC3E}">
        <p14:creationId xmlns:p14="http://schemas.microsoft.com/office/powerpoint/2010/main" val="548698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Our third handout is a resource to explore the range of data sharing efficiencies through the lens of the fair principles (click)</a:t>
            </a:r>
          </a:p>
          <a:p>
            <a:pPr marL="181240" indent="-181240">
              <a:buFont typeface="Arial" panose="020B0604020202020204" pitchFamily="34" charset="0"/>
              <a:buChar char="•"/>
            </a:pPr>
            <a:r>
              <a:rPr lang="en-US" dirty="0"/>
              <a:t>The goal is to improve </a:t>
            </a:r>
            <a:r>
              <a:rPr lang="en-US" sz="1300" dirty="0">
                <a:latin typeface="Calibri" panose="020F0502020204030204" pitchFamily="34" charset="0"/>
                <a:ea typeface="Calibri" panose="020F0502020204030204" pitchFamily="34" charset="0"/>
                <a:cs typeface="Calibri" panose="020F0502020204030204" pitchFamily="34" charset="0"/>
              </a:rPr>
              <a:t>the efficiency and quality of shared data</a:t>
            </a: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 (click)</a:t>
            </a:r>
          </a:p>
          <a:p>
            <a:pPr marL="181240" indent="-181240">
              <a:buFont typeface="Arial" panose="020B0604020202020204" pitchFamily="34" charset="0"/>
              <a:buChar char="•"/>
            </a:pPr>
            <a:endParaRPr lang="en-US" sz="1300" dirty="0">
              <a:latin typeface="Calibri" panose="020F0502020204030204" pitchFamily="34" charset="0"/>
              <a:ea typeface="Calibri" panose="020F0502020204030204" pitchFamily="34" charset="0"/>
              <a:cs typeface="Calibri" panose="020F0502020204030204" pitchFamily="34" charset="0"/>
            </a:endParaRP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Not one size fits all</a:t>
            </a: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 (click)</a:t>
            </a:r>
          </a:p>
          <a:p>
            <a:pPr marL="181240" indent="-181240">
              <a:buFont typeface="Arial" panose="020B0604020202020204" pitchFamily="34" charset="0"/>
              <a:buChar char="•"/>
            </a:pPr>
            <a:endParaRPr lang="en-US" sz="1300" dirty="0">
              <a:latin typeface="Calibri" panose="020F0502020204030204" pitchFamily="34" charset="0"/>
              <a:ea typeface="Calibri" panose="020F0502020204030204" pitchFamily="34" charset="0"/>
              <a:cs typeface="Calibri" panose="020F0502020204030204" pitchFamily="34" charset="0"/>
            </a:endParaRP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Some data requires more caution and discretion when sharing which can be balanced with the sharing efficiency </a:t>
            </a: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(click)</a:t>
            </a:r>
          </a:p>
          <a:p>
            <a:pPr marL="181240" indent="-181240">
              <a:buFont typeface="Arial" panose="020B0604020202020204" pitchFamily="34" charset="0"/>
              <a:buChar char="•"/>
            </a:pPr>
            <a:endParaRPr lang="en-US" sz="1300" dirty="0">
              <a:latin typeface="Calibri" panose="020F0502020204030204" pitchFamily="34" charset="0"/>
              <a:ea typeface="Calibri" panose="020F0502020204030204" pitchFamily="34" charset="0"/>
              <a:cs typeface="Calibri" panose="020F0502020204030204" pitchFamily="34" charset="0"/>
            </a:endParaRP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Always happy to discuss how to best represent the wishes of the primary data owners </a:t>
            </a:r>
          </a:p>
          <a:p>
            <a:pPr marL="181240" indent="-181240">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(click)</a:t>
            </a:r>
          </a:p>
        </p:txBody>
      </p:sp>
      <p:sp>
        <p:nvSpPr>
          <p:cNvPr id="4" name="Slide Number Placeholder 3"/>
          <p:cNvSpPr>
            <a:spLocks noGrp="1"/>
          </p:cNvSpPr>
          <p:nvPr>
            <p:ph type="sldNum" sz="quarter" idx="5"/>
          </p:nvPr>
        </p:nvSpPr>
        <p:spPr/>
        <p:txBody>
          <a:bodyPr/>
          <a:lstStyle/>
          <a:p>
            <a:fld id="{0060D9D4-FDC6-9442-8881-1BBE28C65802}" type="slidenum">
              <a:rPr lang="en-US" smtClean="0"/>
              <a:t>24</a:t>
            </a:fld>
            <a:endParaRPr lang="en-US" dirty="0"/>
          </a:p>
        </p:txBody>
      </p:sp>
    </p:spTree>
    <p:extLst>
      <p:ext uri="{BB962C8B-B14F-4D97-AF65-F5344CB8AC3E}">
        <p14:creationId xmlns:p14="http://schemas.microsoft.com/office/powerpoint/2010/main" val="2391279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We will be looking at data sharing through the lens of the Fair principles</a:t>
            </a:r>
          </a:p>
          <a:p>
            <a:pPr marL="181240" indent="-181240">
              <a:buFont typeface="Arial" panose="020B0604020202020204" pitchFamily="34" charset="0"/>
              <a:buChar char="•"/>
            </a:pPr>
            <a:r>
              <a:rPr lang="en-US" dirty="0"/>
              <a:t>As an exercise, look at the handout and think about the processes you have in place</a:t>
            </a:r>
          </a:p>
          <a:p>
            <a:pPr marL="181240" indent="-181240">
              <a:buFont typeface="Arial" panose="020B0604020202020204" pitchFamily="34" charset="0"/>
              <a:buChar char="•"/>
            </a:pPr>
            <a:r>
              <a:rPr lang="en-US" dirty="0"/>
              <a:t>where can you become more efficient without sacrificing data security</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r>
              <a:rPr lang="en-US" dirty="0"/>
              <a:t>In the realm of findable and accessible</a:t>
            </a:r>
          </a:p>
          <a:p>
            <a:pPr marL="181240" indent="-181240">
              <a:buFont typeface="Arial" panose="020B0604020202020204" pitchFamily="34" charset="0"/>
              <a:buChar char="•"/>
            </a:pPr>
            <a:r>
              <a:rPr lang="en-US" dirty="0"/>
              <a:t>The most efficient data sharing practices are when </a:t>
            </a:r>
          </a:p>
          <a:p>
            <a:pPr marL="181240" indent="-181240">
              <a:buFont typeface="Arial" panose="020B0604020202020204" pitchFamily="34" charset="0"/>
              <a:buChar char="•"/>
            </a:pPr>
            <a:r>
              <a:rPr lang="en-US" dirty="0"/>
              <a:t>Data are published to a publicly accessible website with a consistent location and naming scheme</a:t>
            </a:r>
          </a:p>
          <a:p>
            <a:pPr marL="181240" indent="-181240">
              <a:buFont typeface="Arial" panose="020B0604020202020204" pitchFamily="34" charset="0"/>
              <a:buChar char="•"/>
            </a:pPr>
            <a:r>
              <a:rPr lang="en-US" dirty="0"/>
              <a:t>Still findable but less accessible when data are shared through personal communication consistently or uploaded to a location with approved access like a sftp site</a:t>
            </a:r>
          </a:p>
          <a:p>
            <a:pPr marL="181240" indent="-181240">
              <a:buFont typeface="Arial" panose="020B0604020202020204" pitchFamily="34" charset="0"/>
              <a:buChar char="•"/>
            </a:pPr>
            <a:r>
              <a:rPr lang="en-US" dirty="0"/>
              <a:t>Less findable and accessible is when data are published but inconsistently, so it is difficult to locate from outside the organization</a:t>
            </a:r>
          </a:p>
          <a:p>
            <a:pPr marL="181240" indent="-181240">
              <a:buFont typeface="Arial" panose="020B0604020202020204" pitchFamily="34" charset="0"/>
              <a:buChar char="•"/>
            </a:pPr>
            <a:r>
              <a:rPr lang="en-US" dirty="0"/>
              <a:t>And the least efficient is when the data are kept in house</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r>
              <a:rPr lang="en-US" dirty="0"/>
              <a:t>For interoperability, the categories are based on the machine readability of the data sets</a:t>
            </a:r>
          </a:p>
          <a:p>
            <a:pPr marL="181240" indent="-181240">
              <a:buFont typeface="Arial" panose="020B0604020202020204" pitchFamily="34" charset="0"/>
              <a:buChar char="•"/>
            </a:pPr>
            <a:r>
              <a:rPr lang="en-US" dirty="0"/>
              <a:t>More efficient when the data is easily readable by a machine</a:t>
            </a:r>
          </a:p>
          <a:p>
            <a:pPr marL="181240" indent="-181240">
              <a:buFont typeface="Arial" panose="020B0604020202020204" pitchFamily="34" charset="0"/>
              <a:buChar char="•"/>
            </a:pPr>
            <a:r>
              <a:rPr lang="en-US" dirty="0"/>
              <a:t>(click)</a:t>
            </a:r>
          </a:p>
          <a:p>
            <a:pPr marL="181240" indent="-181240">
              <a:buFont typeface="Arial" panose="020B0604020202020204" pitchFamily="34" charset="0"/>
              <a:buChar char="•"/>
            </a:pPr>
            <a:r>
              <a:rPr lang="en-US" dirty="0"/>
              <a:t>When thinking about reusability the data needs to be reproducible, the most efficient data sharing is when the data is as close to the form it was collected in and released in close to real time. </a:t>
            </a:r>
          </a:p>
          <a:p>
            <a:pPr marL="181240" indent="-181240">
              <a:buFont typeface="Arial" panose="020B0604020202020204" pitchFamily="34" charset="0"/>
              <a:buChar char="•"/>
            </a:pPr>
            <a:r>
              <a:rPr lang="en-US" dirty="0"/>
              <a:t>This category can be the most sensitive so balance the need for openness and efficiency with data security</a:t>
            </a:r>
          </a:p>
          <a:p>
            <a:pPr marL="181240" indent="-181240">
              <a:buFont typeface="Arial" panose="020B0604020202020204" pitchFamily="34" charset="0"/>
              <a:buChar char="•"/>
            </a:pPr>
            <a:r>
              <a:rPr lang="en-US" dirty="0"/>
              <a:t>These are just examples and there are many other </a:t>
            </a:r>
            <a:r>
              <a:rPr lang="en-US" dirty="0" err="1"/>
              <a:t>facits</a:t>
            </a:r>
            <a:r>
              <a:rPr lang="en-US" dirty="0"/>
              <a:t> of efficient data sharing</a:t>
            </a:r>
          </a:p>
          <a:p>
            <a:pPr marL="181240" indent="-181240">
              <a:buFont typeface="Arial" panose="020B0604020202020204" pitchFamily="34" charset="0"/>
              <a:buChar char="•"/>
            </a:pPr>
            <a:r>
              <a:rPr lang="en-US" dirty="0"/>
              <a:t>(click)</a:t>
            </a:r>
          </a:p>
        </p:txBody>
      </p:sp>
      <p:sp>
        <p:nvSpPr>
          <p:cNvPr id="4" name="Slide Number Placeholder 3"/>
          <p:cNvSpPr>
            <a:spLocks noGrp="1"/>
          </p:cNvSpPr>
          <p:nvPr>
            <p:ph type="sldNum" sz="quarter" idx="5"/>
          </p:nvPr>
        </p:nvSpPr>
        <p:spPr/>
        <p:txBody>
          <a:bodyPr/>
          <a:lstStyle/>
          <a:p>
            <a:fld id="{0060D9D4-FDC6-9442-8881-1BBE28C65802}" type="slidenum">
              <a:rPr lang="en-US" smtClean="0"/>
              <a:t>25</a:t>
            </a:fld>
            <a:endParaRPr lang="en-US" dirty="0"/>
          </a:p>
        </p:txBody>
      </p:sp>
    </p:spTree>
    <p:extLst>
      <p:ext uri="{BB962C8B-B14F-4D97-AF65-F5344CB8AC3E}">
        <p14:creationId xmlns:p14="http://schemas.microsoft.com/office/powerpoint/2010/main" val="244415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To return to the goal of this presentation</a:t>
            </a:r>
          </a:p>
          <a:p>
            <a:pPr marL="181240" indent="-181240">
              <a:buFont typeface="Arial" panose="020B0604020202020204" pitchFamily="34" charset="0"/>
              <a:buChar char="•"/>
            </a:pPr>
            <a:r>
              <a:rPr lang="en-US" dirty="0"/>
              <a:t>The more streamlined the data are when released the more time we have to provide more tools to you, our users</a:t>
            </a:r>
          </a:p>
          <a:p>
            <a:pPr marL="181240" indent="-181240">
              <a:buFont typeface="Arial" panose="020B0604020202020204" pitchFamily="34" charset="0"/>
              <a:buChar char="•"/>
            </a:pPr>
            <a:r>
              <a:rPr lang="en-US" dirty="0"/>
              <a:t>We don’t say best practices on purpose because our perspective is only one side of the story</a:t>
            </a:r>
          </a:p>
          <a:p>
            <a:pPr marL="181240" indent="-181240">
              <a:buFont typeface="Arial" panose="020B0604020202020204" pitchFamily="34" charset="0"/>
              <a:buChar char="•"/>
            </a:pPr>
            <a:r>
              <a:rPr lang="en-US" dirty="0"/>
              <a:t>We want to work with you to find the practices and procedures that work best for you (click) </a:t>
            </a:r>
          </a:p>
        </p:txBody>
      </p:sp>
      <p:sp>
        <p:nvSpPr>
          <p:cNvPr id="4" name="Slide Number Placeholder 3"/>
          <p:cNvSpPr>
            <a:spLocks noGrp="1"/>
          </p:cNvSpPr>
          <p:nvPr>
            <p:ph type="sldNum" sz="quarter" idx="5"/>
          </p:nvPr>
        </p:nvSpPr>
        <p:spPr/>
        <p:txBody>
          <a:bodyPr/>
          <a:lstStyle/>
          <a:p>
            <a:fld id="{0060D9D4-FDC6-9442-8881-1BBE28C65802}" type="slidenum">
              <a:rPr lang="en-US" smtClean="0"/>
              <a:t>26</a:t>
            </a:fld>
            <a:endParaRPr lang="en-US" dirty="0"/>
          </a:p>
        </p:txBody>
      </p:sp>
    </p:spTree>
    <p:extLst>
      <p:ext uri="{BB962C8B-B14F-4D97-AF65-F5344CB8AC3E}">
        <p14:creationId xmlns:p14="http://schemas.microsoft.com/office/powerpoint/2010/main" val="3995503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 us if you would like to work with us or if you see any errors on our website or have anything new you would like to see</a:t>
            </a:r>
          </a:p>
          <a:p>
            <a:endParaRPr lang="en-US" dirty="0"/>
          </a:p>
          <a:p>
            <a:r>
              <a:rPr lang="en-US" dirty="0"/>
              <a:t>Thank you to the BOR and all of the people working to collect data over </a:t>
            </a:r>
            <a:r>
              <a:rPr lang="en-US"/>
              <a:t>the decades.</a:t>
            </a:r>
            <a:endParaRPr lang="en-US" dirty="0"/>
          </a:p>
        </p:txBody>
      </p:sp>
      <p:sp>
        <p:nvSpPr>
          <p:cNvPr id="4" name="Slide Number Placeholder 3"/>
          <p:cNvSpPr>
            <a:spLocks noGrp="1"/>
          </p:cNvSpPr>
          <p:nvPr>
            <p:ph type="sldNum" sz="quarter" idx="5"/>
          </p:nvPr>
        </p:nvSpPr>
        <p:spPr/>
        <p:txBody>
          <a:bodyPr/>
          <a:lstStyle/>
          <a:p>
            <a:fld id="{0060D9D4-FDC6-9442-8881-1BBE28C65802}" type="slidenum">
              <a:rPr lang="en-US" smtClean="0"/>
              <a:t>27</a:t>
            </a:fld>
            <a:endParaRPr lang="en-US" dirty="0"/>
          </a:p>
        </p:txBody>
      </p:sp>
    </p:spTree>
    <p:extLst>
      <p:ext uri="{BB962C8B-B14F-4D97-AF65-F5344CB8AC3E}">
        <p14:creationId xmlns:p14="http://schemas.microsoft.com/office/powerpoint/2010/main" val="402393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This cartoon shows how data users trying to find and collate data sets from primary sources can be time-consuming and labor-intensive and therefore likely frustrating.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3</a:t>
            </a:fld>
            <a:endParaRPr lang="en-US" dirty="0"/>
          </a:p>
        </p:txBody>
      </p:sp>
    </p:spTree>
    <p:extLst>
      <p:ext uri="{BB962C8B-B14F-4D97-AF65-F5344CB8AC3E}">
        <p14:creationId xmlns:p14="http://schemas.microsoft.com/office/powerpoint/2010/main" val="84506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 secondary data repository and its underlying processes can help streamline workflow.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4</a:t>
            </a:fld>
            <a:endParaRPr lang="en-US" dirty="0"/>
          </a:p>
        </p:txBody>
      </p:sp>
    </p:spTree>
    <p:extLst>
      <p:ext uri="{BB962C8B-B14F-4D97-AF65-F5344CB8AC3E}">
        <p14:creationId xmlns:p14="http://schemas.microsoft.com/office/powerpoint/2010/main" val="93359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CBR, we work with primary data sources and data owners to understand the data, sometimes help with QA/QC, and load the data to our servers. We create tools and visualizations using data from this secondary database of integrated data and help provide these products to users. That way, users can concentrate their time on other tasks and their main responsibilities. </a:t>
            </a:r>
          </a:p>
          <a:p>
            <a:endParaRPr lang="en-US" dirty="0"/>
          </a:p>
          <a:p>
            <a:r>
              <a:rPr lang="en-US" dirty="0"/>
              <a:t>In these three phases  related to: 1) data acquisition &amp; QAQC, 2) interoperability across different systems, and 3) creation of online products for users, I’ll step through in a little more detail about how these cycle.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5</a:t>
            </a:fld>
            <a:endParaRPr lang="en-US" dirty="0"/>
          </a:p>
        </p:txBody>
      </p:sp>
    </p:spTree>
    <p:extLst>
      <p:ext uri="{BB962C8B-B14F-4D97-AF65-F5344CB8AC3E}">
        <p14:creationId xmlns:p14="http://schemas.microsoft.com/office/powerpoint/2010/main" val="393817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With QAQC of the data, we aim to keep the data error-free with minimal effort. That requires communication with partners to synchronize with the primary data sources. And this is an ongoing process.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6</a:t>
            </a:fld>
            <a:endParaRPr lang="en-US" dirty="0"/>
          </a:p>
        </p:txBody>
      </p:sp>
    </p:spTree>
    <p:extLst>
      <p:ext uri="{BB962C8B-B14F-4D97-AF65-F5344CB8AC3E}">
        <p14:creationId xmlns:p14="http://schemas.microsoft.com/office/powerpoint/2010/main" val="48923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To provide ease of access to integrated data, this requires interoperability between our systems with external systems, but also with all of our systems internally.  We have dedicated resources in terms of equipment and staffing for continued maintenance. Thus this too is a cycle as new data come in and as systems get updated.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7</a:t>
            </a:fld>
            <a:endParaRPr lang="en-US" dirty="0"/>
          </a:p>
        </p:txBody>
      </p:sp>
    </p:spTree>
    <p:extLst>
      <p:ext uri="{BB962C8B-B14F-4D97-AF65-F5344CB8AC3E}">
        <p14:creationId xmlns:p14="http://schemas.microsoft.com/office/powerpoint/2010/main" val="354795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Lastly, to provide products of summarized data sets, visualizations query tools, something we think about a lot is ensuring that the information we provide on the </a:t>
            </a:r>
            <a:r>
              <a:rPr lang="en-US" dirty="0" err="1"/>
              <a:t>SacPAS</a:t>
            </a:r>
            <a:r>
              <a:rPr lang="en-US" dirty="0"/>
              <a:t> website is relevant. Developing tools with user input is critical for continued relevance.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8</a:t>
            </a:fld>
            <a:endParaRPr lang="en-US" dirty="0"/>
          </a:p>
        </p:txBody>
      </p:sp>
    </p:spTree>
    <p:extLst>
      <p:ext uri="{BB962C8B-B14F-4D97-AF65-F5344CB8AC3E}">
        <p14:creationId xmlns:p14="http://schemas.microsoft.com/office/powerpoint/2010/main" val="297325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Thus, collaboration and co-creation is key and an integral part of processes related to the data, interoperability and online products. </a:t>
            </a:r>
          </a:p>
          <a:p>
            <a:endParaRPr lang="en-US" dirty="0"/>
          </a:p>
        </p:txBody>
      </p:sp>
      <p:sp>
        <p:nvSpPr>
          <p:cNvPr id="4" name="Slide Number Placeholder 3"/>
          <p:cNvSpPr>
            <a:spLocks noGrp="1"/>
          </p:cNvSpPr>
          <p:nvPr>
            <p:ph type="sldNum" sz="quarter" idx="5"/>
          </p:nvPr>
        </p:nvSpPr>
        <p:spPr/>
        <p:txBody>
          <a:bodyPr/>
          <a:lstStyle/>
          <a:p>
            <a:fld id="{833A4A7A-F21E-F148-B3EC-F45C494DA31D}" type="slidenum">
              <a:rPr lang="en-US" smtClean="0"/>
              <a:t>9</a:t>
            </a:fld>
            <a:endParaRPr lang="en-US" dirty="0"/>
          </a:p>
        </p:txBody>
      </p:sp>
    </p:spTree>
    <p:extLst>
      <p:ext uri="{BB962C8B-B14F-4D97-AF65-F5344CB8AC3E}">
        <p14:creationId xmlns:p14="http://schemas.microsoft.com/office/powerpoint/2010/main" val="391422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767AE422-6933-A24C-A1A3-211F150F8FB7}" type="datetime1">
              <a:rPr lang="en-US" smtClean="0"/>
              <a:t>12/12/2023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0624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FE35A-80BD-C142-BB3E-8755A8939EF4}" type="datetime1">
              <a:rPr lang="en-US" smtClean="0"/>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628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71B4675B-9116-B441-B114-E8826715F236}" type="datetime1">
              <a:rPr lang="en-US" smtClean="0"/>
              <a:t>12/12/2023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958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6D142EF6-BE5A-6B49-BB69-55DBB94AC919}" type="datetime1">
              <a:rPr lang="en-US" smtClean="0"/>
              <a:t>12/12/2023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31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EE9066D2-1086-8646-B922-E304DEB4427B}" type="datetime1">
              <a:rPr lang="en-US" smtClean="0"/>
              <a:t>12/12/2023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770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787E6-952E-E94A-81D8-8F7C7B3E8FAE}" type="datetime1">
              <a:rPr lang="en-US" smtClean="0"/>
              <a:t>12/12/2023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8756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8E4CB2-317D-2E45-85B2-B731A4ECE70F}" type="datetime1">
              <a:rPr lang="en-US" smtClean="0"/>
              <a:t>12/12/2023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1441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5D6BD3-49B8-D841-B302-7BCA89F46054}" type="datetime1">
              <a:rPr lang="en-US" smtClean="0"/>
              <a:t>12/12/2023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779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B5F58-90FB-0941-B5D2-747075F74836}" type="datetime1">
              <a:rPr lang="en-US" smtClean="0"/>
              <a:t>12/12/2023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6230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ED19EB3A-FEAF-5840-A911-C9CE264B3CFA}" type="datetime1">
              <a:rPr lang="en-US" smtClean="0"/>
              <a:t>12/12/2023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3247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72C96-5A83-2044-8E28-4A630EA25A89}" type="datetime1">
              <a:rPr lang="en-US" smtClean="0"/>
              <a:t>12/12/2023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78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5A4A3A6A-D4DC-4542-AF21-4EC72A44758B}" type="datetime1">
              <a:rPr lang="en-US" smtClean="0"/>
              <a:t>12/12/2023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132707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hdr="0" ftr="0" dt="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gida-global.org/care"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researchgate.net/figure/A-cartoon-describing-FAIR-data-sharing4_fig1_35593101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gida-global.org/ca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A light bulb with drawings on it&#10;&#10;Description automatically generated">
            <a:extLst>
              <a:ext uri="{FF2B5EF4-FFF2-40B4-BE49-F238E27FC236}">
                <a16:creationId xmlns:a16="http://schemas.microsoft.com/office/drawing/2014/main" id="{EC05BCA5-6E3C-0BF2-C629-4994491F1425}"/>
              </a:ext>
            </a:extLst>
          </p:cNvPr>
          <p:cNvPicPr>
            <a:picLocks noChangeAspect="1"/>
          </p:cNvPicPr>
          <p:nvPr/>
        </p:nvPicPr>
        <p:blipFill>
          <a:blip r:embed="rId3"/>
          <a:stretch>
            <a:fillRect/>
          </a:stretch>
        </p:blipFill>
        <p:spPr>
          <a:xfrm>
            <a:off x="-1" y="0"/>
            <a:ext cx="12191999" cy="6857999"/>
          </a:xfrm>
          <a:prstGeom prst="rect">
            <a:avLst/>
          </a:prstGeom>
        </p:spPr>
      </p:pic>
      <p:sp>
        <p:nvSpPr>
          <p:cNvPr id="19" name="TextBox 18">
            <a:extLst>
              <a:ext uri="{FF2B5EF4-FFF2-40B4-BE49-F238E27FC236}">
                <a16:creationId xmlns:a16="http://schemas.microsoft.com/office/drawing/2014/main" id="{E2DF9781-290D-E061-BAA2-CD25384DA3F0}"/>
              </a:ext>
            </a:extLst>
          </p:cNvPr>
          <p:cNvSpPr txBox="1"/>
          <p:nvPr/>
        </p:nvSpPr>
        <p:spPr>
          <a:xfrm>
            <a:off x="446513" y="-12540"/>
            <a:ext cx="11298933" cy="707886"/>
          </a:xfrm>
          <a:prstGeom prst="rect">
            <a:avLst/>
          </a:prstGeom>
          <a:noFill/>
        </p:spPr>
        <p:txBody>
          <a:bodyPr wrap="square">
            <a:spAutoFit/>
          </a:bodyPr>
          <a:lstStyle/>
          <a:p>
            <a:r>
              <a:rPr lang="en-US" sz="2800" b="1" cap="none" dirty="0">
                <a:solidFill>
                  <a:srgbClr val="FF0000"/>
                </a:solidFill>
                <a:latin typeface="Calibri" panose="020F0502020204030204" pitchFamily="34" charset="0"/>
                <a:cs typeface="Calibri" panose="020F0502020204030204" pitchFamily="34" charset="0"/>
              </a:rPr>
              <a:t>Open Data &amp; </a:t>
            </a:r>
            <a:r>
              <a:rPr lang="en-US" sz="2800" b="1" dirty="0">
                <a:solidFill>
                  <a:srgbClr val="FF0000"/>
                </a:solidFill>
                <a:latin typeface="Calibri" panose="020F0502020204030204" pitchFamily="34" charset="0"/>
                <a:cs typeface="Calibri" panose="020F0502020204030204" pitchFamily="34" charset="0"/>
              </a:rPr>
              <a:t>D</a:t>
            </a:r>
            <a:r>
              <a:rPr lang="en-US" sz="2800" b="1" cap="none" dirty="0">
                <a:solidFill>
                  <a:srgbClr val="FF0000"/>
                </a:solidFill>
                <a:latin typeface="Calibri" panose="020F0502020204030204" pitchFamily="34" charset="0"/>
                <a:cs typeface="Calibri" panose="020F0502020204030204" pitchFamily="34" charset="0"/>
              </a:rPr>
              <a:t>ata </a:t>
            </a:r>
            <a:r>
              <a:rPr lang="en-US" sz="2800" b="1" dirty="0">
                <a:solidFill>
                  <a:srgbClr val="FF0000"/>
                </a:solidFill>
                <a:latin typeface="Calibri" panose="020F0502020204030204" pitchFamily="34" charset="0"/>
                <a:cs typeface="Calibri" panose="020F0502020204030204" pitchFamily="34" charset="0"/>
              </a:rPr>
              <a:t>M</a:t>
            </a:r>
            <a:r>
              <a:rPr lang="en-US" sz="2800" b="1" cap="none" dirty="0">
                <a:solidFill>
                  <a:srgbClr val="FF0000"/>
                </a:solidFill>
                <a:latin typeface="Calibri" panose="020F0502020204030204" pitchFamily="34" charset="0"/>
                <a:cs typeface="Calibri" panose="020F0502020204030204" pitchFamily="34" charset="0"/>
              </a:rPr>
              <a:t>anagement</a:t>
            </a:r>
            <a:r>
              <a:rPr lang="en-US" sz="2800" b="1" dirty="0">
                <a:solidFill>
                  <a:srgbClr val="FF0000"/>
                </a:solidFill>
                <a:latin typeface="Calibri" panose="020F0502020204030204" pitchFamily="34" charset="0"/>
                <a:cs typeface="Calibri" panose="020F0502020204030204" pitchFamily="34" charset="0"/>
              </a:rPr>
              <a:t> </a:t>
            </a:r>
            <a:r>
              <a:rPr lang="en-US" sz="2800" dirty="0">
                <a:solidFill>
                  <a:srgbClr val="FF0000"/>
                </a:solidFill>
                <a:latin typeface="Calibri" panose="020F0502020204030204" pitchFamily="34" charset="0"/>
                <a:cs typeface="Calibri" panose="020F0502020204030204" pitchFamily="34" charset="0"/>
              </a:rPr>
              <a:t>- - - </a:t>
            </a:r>
            <a:r>
              <a:rPr lang="en-US" sz="4000" b="1" cap="none" dirty="0">
                <a:solidFill>
                  <a:srgbClr val="FF0000"/>
                </a:solidFill>
                <a:latin typeface="Calibri" panose="020F0502020204030204" pitchFamily="34" charset="0"/>
                <a:cs typeface="Calibri" panose="020F0502020204030204" pitchFamily="34" charset="0"/>
              </a:rPr>
              <a:t>Perspectives from SacPAS</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Subtitle 2">
            <a:extLst>
              <a:ext uri="{FF2B5EF4-FFF2-40B4-BE49-F238E27FC236}">
                <a16:creationId xmlns:a16="http://schemas.microsoft.com/office/drawing/2014/main" id="{4FB406C5-3A75-9448-4D23-832A27FFE70C}"/>
              </a:ext>
            </a:extLst>
          </p:cNvPr>
          <p:cNvSpPr txBox="1">
            <a:spLocks/>
          </p:cNvSpPr>
          <p:nvPr/>
        </p:nvSpPr>
        <p:spPr>
          <a:xfrm>
            <a:off x="170121" y="6354504"/>
            <a:ext cx="11834519" cy="490283"/>
          </a:xfrm>
          <a:prstGeom prst="rect">
            <a:avLst/>
          </a:prstGeom>
          <a:solidFill>
            <a:schemeClr val="tx1">
              <a:alpha val="90000"/>
            </a:schemeClr>
          </a:solidFill>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600" dirty="0">
                <a:solidFill>
                  <a:schemeClr val="bg2"/>
                </a:solidFill>
                <a:latin typeface="Calibri" panose="020F0502020204030204" pitchFamily="34" charset="0"/>
                <a:cs typeface="Calibri" panose="020F0502020204030204" pitchFamily="34" charset="0"/>
              </a:rPr>
              <a:t>Jennifer L. Gosselin and Matt Carter</a:t>
            </a:r>
          </a:p>
        </p:txBody>
      </p:sp>
      <p:pic>
        <p:nvPicPr>
          <p:cNvPr id="29" name="Picture 28">
            <a:extLst>
              <a:ext uri="{FF2B5EF4-FFF2-40B4-BE49-F238E27FC236}">
                <a16:creationId xmlns:a16="http://schemas.microsoft.com/office/drawing/2014/main" id="{592FFFED-D371-C1A9-BA70-AEFAF4EAFA45}"/>
              </a:ext>
            </a:extLst>
          </p:cNvPr>
          <p:cNvPicPr>
            <a:picLocks noChangeAspect="1"/>
          </p:cNvPicPr>
          <p:nvPr/>
        </p:nvPicPr>
        <p:blipFill rotWithShape="1">
          <a:blip r:embed="rId4">
            <a:alphaModFix/>
          </a:blip>
          <a:srcRect r="36818" b="10168"/>
          <a:stretch/>
        </p:blipFill>
        <p:spPr>
          <a:xfrm>
            <a:off x="9433683" y="6472107"/>
            <a:ext cx="2311763" cy="255080"/>
          </a:xfrm>
          <a:prstGeom prst="rect">
            <a:avLst/>
          </a:prstGeom>
        </p:spPr>
      </p:pic>
      <p:pic>
        <p:nvPicPr>
          <p:cNvPr id="33" name="Picture 32">
            <a:extLst>
              <a:ext uri="{FF2B5EF4-FFF2-40B4-BE49-F238E27FC236}">
                <a16:creationId xmlns:a16="http://schemas.microsoft.com/office/drawing/2014/main" id="{4EBE71F0-A694-E555-950A-8812441170CB}"/>
              </a:ext>
            </a:extLst>
          </p:cNvPr>
          <p:cNvPicPr>
            <a:picLocks noChangeAspect="1"/>
          </p:cNvPicPr>
          <p:nvPr/>
        </p:nvPicPr>
        <p:blipFill rotWithShape="1">
          <a:blip r:embed="rId5">
            <a:alphaModFix/>
          </a:blip>
          <a:srcRect b="21569"/>
          <a:stretch/>
        </p:blipFill>
        <p:spPr>
          <a:xfrm>
            <a:off x="6717117" y="6374645"/>
            <a:ext cx="2631506" cy="459509"/>
          </a:xfrm>
          <a:prstGeom prst="rect">
            <a:avLst/>
          </a:prstGeom>
        </p:spPr>
      </p:pic>
      <p:sp>
        <p:nvSpPr>
          <p:cNvPr id="2" name="Slide Number Placeholder 1">
            <a:extLst>
              <a:ext uri="{FF2B5EF4-FFF2-40B4-BE49-F238E27FC236}">
                <a16:creationId xmlns:a16="http://schemas.microsoft.com/office/drawing/2014/main" id="{2C74430D-65F8-B6A2-EFC2-CEC2F37EF4A5}"/>
              </a:ext>
            </a:extLst>
          </p:cNvPr>
          <p:cNvSpPr>
            <a:spLocks noGrp="1"/>
          </p:cNvSpPr>
          <p:nvPr>
            <p:ph type="sldNum" sz="quarter" idx="12"/>
          </p:nvPr>
        </p:nvSpPr>
        <p:spPr/>
        <p:txBody>
          <a:bodyPr/>
          <a:lstStyle/>
          <a:p>
            <a:fld id="{3A98EE3D-8CD1-4C3F-BD1C-C98C9596463C}" type="slidenum">
              <a:rPr lang="en-US" smtClean="0"/>
              <a:t>1</a:t>
            </a:fld>
            <a:endParaRPr lang="en-US" dirty="0"/>
          </a:p>
        </p:txBody>
      </p:sp>
    </p:spTree>
    <p:extLst>
      <p:ext uri="{BB962C8B-B14F-4D97-AF65-F5344CB8AC3E}">
        <p14:creationId xmlns:p14="http://schemas.microsoft.com/office/powerpoint/2010/main" val="193696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CDF4-DCAA-FF0B-0B4F-E59039656540}"/>
              </a:ext>
            </a:extLst>
          </p:cNvPr>
          <p:cNvSpPr>
            <a:spLocks noGrp="1"/>
          </p:cNvSpPr>
          <p:nvPr>
            <p:ph type="title"/>
          </p:nvPr>
        </p:nvSpPr>
        <p:spPr/>
        <p:txBody>
          <a:bodyPr>
            <a:normAutofit/>
          </a:bodyPr>
          <a:lstStyle/>
          <a:p>
            <a:r>
              <a:rPr lang="en-US" sz="5400" b="1" cap="none" dirty="0">
                <a:latin typeface="Calibri" panose="020F0502020204030204" pitchFamily="34" charset="0"/>
                <a:cs typeface="Calibri" panose="020F0502020204030204" pitchFamily="34" charset="0"/>
              </a:rPr>
              <a:t>SacPAS</a:t>
            </a:r>
          </a:p>
        </p:txBody>
      </p:sp>
      <p:sp>
        <p:nvSpPr>
          <p:cNvPr id="3" name="Content Placeholder 2">
            <a:extLst>
              <a:ext uri="{FF2B5EF4-FFF2-40B4-BE49-F238E27FC236}">
                <a16:creationId xmlns:a16="http://schemas.microsoft.com/office/drawing/2014/main" id="{D3DE6183-5E84-4D9C-C303-4371658FBBEF}"/>
              </a:ext>
            </a:extLst>
          </p:cNvPr>
          <p:cNvSpPr>
            <a:spLocks noGrp="1"/>
          </p:cNvSpPr>
          <p:nvPr>
            <p:ph idx="1"/>
          </p:nvPr>
        </p:nvSpPr>
        <p:spPr>
          <a:xfrm>
            <a:off x="581192" y="2038350"/>
            <a:ext cx="11029615" cy="4476750"/>
          </a:xfrm>
        </p:spPr>
        <p:txBody>
          <a:bodyPr>
            <a:normAutofit fontScale="77500" lnSpcReduction="20000"/>
          </a:bodyPr>
          <a:lstStyle/>
          <a:p>
            <a:r>
              <a:rPr lang="en-US" sz="3200" dirty="0">
                <a:latin typeface="Calibri" panose="020F0502020204030204" pitchFamily="34" charset="0"/>
                <a:cs typeface="Calibri" panose="020F0502020204030204" pitchFamily="34" charset="0"/>
              </a:rPr>
              <a:t>Secondary data repository of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integrated and aggregated data</a:t>
            </a:r>
          </a:p>
          <a:p>
            <a:r>
              <a:rPr lang="en-US" sz="3200" dirty="0">
                <a:latin typeface="Calibri" panose="020F0502020204030204" pitchFamily="34" charset="0"/>
                <a:cs typeface="Calibri" panose="020F0502020204030204" pitchFamily="34" charset="0"/>
              </a:rPr>
              <a:t>Open data mission since early 1990s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with Columbia River DART</a:t>
            </a:r>
          </a:p>
          <a:p>
            <a:pPr marL="0" indent="0">
              <a:buNone/>
            </a:pPr>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Continually developing principles of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open data and database management:</a:t>
            </a:r>
          </a:p>
          <a:p>
            <a:pPr lvl="1"/>
            <a:r>
              <a:rPr lang="en-US" sz="2800" dirty="0">
                <a:latin typeface="Calibri" panose="020F0502020204030204" pitchFamily="34" charset="0"/>
                <a:cs typeface="Calibri" panose="020F0502020204030204" pitchFamily="34" charset="0"/>
              </a:rPr>
              <a:t>FAIR principles</a:t>
            </a:r>
          </a:p>
          <a:p>
            <a:pPr lvl="1"/>
            <a:r>
              <a:rPr lang="en-US" sz="2800" dirty="0">
                <a:latin typeface="Calibri" panose="020F0502020204030204" pitchFamily="34" charset="0"/>
                <a:cs typeface="Calibri" panose="020F0502020204030204" pitchFamily="34" charset="0"/>
              </a:rPr>
              <a:t>CARE principles</a:t>
            </a:r>
          </a:p>
        </p:txBody>
      </p:sp>
      <p:pic>
        <p:nvPicPr>
          <p:cNvPr id="4" name="Picture 3" descr="A screenshot of a computer&#10;&#10;Description automatically generated with medium confidence">
            <a:extLst>
              <a:ext uri="{FF2B5EF4-FFF2-40B4-BE49-F238E27FC236}">
                <a16:creationId xmlns:a16="http://schemas.microsoft.com/office/drawing/2014/main" id="{EC36AE07-ED85-231D-FA76-FF0EAD3ABB3B}"/>
              </a:ext>
            </a:extLst>
          </p:cNvPr>
          <p:cNvPicPr>
            <a:picLocks noChangeAspect="1"/>
          </p:cNvPicPr>
          <p:nvPr/>
        </p:nvPicPr>
        <p:blipFill>
          <a:blip r:embed="rId3"/>
          <a:stretch>
            <a:fillRect/>
          </a:stretch>
        </p:blipFill>
        <p:spPr>
          <a:xfrm>
            <a:off x="8702517" y="1190625"/>
            <a:ext cx="2464379" cy="3086100"/>
          </a:xfrm>
          <a:prstGeom prst="rect">
            <a:avLst/>
          </a:prstGeom>
          <a:ln>
            <a:solidFill>
              <a:schemeClr val="tx1">
                <a:lumMod val="50000"/>
                <a:lumOff val="50000"/>
              </a:schemeClr>
            </a:solidFill>
          </a:ln>
        </p:spPr>
      </p:pic>
      <p:pic>
        <p:nvPicPr>
          <p:cNvPr id="8" name="Picture 7" descr="A close-up of a sign&#10;&#10;Description automatically generated">
            <a:extLst>
              <a:ext uri="{FF2B5EF4-FFF2-40B4-BE49-F238E27FC236}">
                <a16:creationId xmlns:a16="http://schemas.microsoft.com/office/drawing/2014/main" id="{04624F8B-C5B4-5F3A-AE8B-54746627520D}"/>
              </a:ext>
            </a:extLst>
          </p:cNvPr>
          <p:cNvPicPr>
            <a:picLocks noChangeAspect="1"/>
          </p:cNvPicPr>
          <p:nvPr/>
        </p:nvPicPr>
        <p:blipFill>
          <a:blip r:embed="rId4"/>
          <a:stretch>
            <a:fillRect/>
          </a:stretch>
        </p:blipFill>
        <p:spPr>
          <a:xfrm>
            <a:off x="8258608" y="4650553"/>
            <a:ext cx="3352199" cy="1858685"/>
          </a:xfrm>
          <a:prstGeom prst="rect">
            <a:avLst/>
          </a:prstGeom>
        </p:spPr>
      </p:pic>
      <p:sp>
        <p:nvSpPr>
          <p:cNvPr id="10" name="TextBox 9">
            <a:extLst>
              <a:ext uri="{FF2B5EF4-FFF2-40B4-BE49-F238E27FC236}">
                <a16:creationId xmlns:a16="http://schemas.microsoft.com/office/drawing/2014/main" id="{BCCB0268-CDD7-ED09-4E19-BE4C3E6846DE}"/>
              </a:ext>
            </a:extLst>
          </p:cNvPr>
          <p:cNvSpPr txBox="1"/>
          <p:nvPr/>
        </p:nvSpPr>
        <p:spPr>
          <a:xfrm>
            <a:off x="8188751" y="6434428"/>
            <a:ext cx="3491909" cy="380092"/>
          </a:xfrm>
          <a:prstGeom prst="rect">
            <a:avLst/>
          </a:prstGeom>
          <a:noFill/>
        </p:spPr>
        <p:txBody>
          <a:bodyPr wrap="square">
            <a:spAutoFit/>
          </a:bodyPr>
          <a:lstStyle/>
          <a:p>
            <a:r>
              <a:rPr lang="en-US" dirty="0">
                <a:hlinkClick r:id="rId5"/>
              </a:rPr>
              <a:t>https://</a:t>
            </a:r>
            <a:r>
              <a:rPr lang="en-US" dirty="0" err="1">
                <a:hlinkClick r:id="rId5"/>
              </a:rPr>
              <a:t>www.gida-global.org</a:t>
            </a:r>
            <a:r>
              <a:rPr lang="en-US" dirty="0">
                <a:hlinkClick r:id="rId5"/>
              </a:rPr>
              <a:t>/care</a:t>
            </a:r>
            <a:endParaRPr lang="en-US" dirty="0"/>
          </a:p>
        </p:txBody>
      </p:sp>
      <p:sp>
        <p:nvSpPr>
          <p:cNvPr id="6" name="TextBox 5">
            <a:extLst>
              <a:ext uri="{FF2B5EF4-FFF2-40B4-BE49-F238E27FC236}">
                <a16:creationId xmlns:a16="http://schemas.microsoft.com/office/drawing/2014/main" id="{961890BF-5DD5-1DDC-07CD-9C43126BF9CF}"/>
              </a:ext>
            </a:extLst>
          </p:cNvPr>
          <p:cNvSpPr txBox="1"/>
          <p:nvPr/>
        </p:nvSpPr>
        <p:spPr>
          <a:xfrm>
            <a:off x="5312228" y="1138765"/>
            <a:ext cx="2585079" cy="1200329"/>
          </a:xfrm>
          <a:prstGeom prst="rect">
            <a:avLst/>
          </a:prstGeom>
          <a:solidFill>
            <a:schemeClr val="accent6">
              <a:lumMod val="20000"/>
              <a:lumOff val="80000"/>
            </a:schemeClr>
          </a:solidFill>
          <a:ln>
            <a:solidFill>
              <a:srgbClr val="005463"/>
            </a:solidFill>
          </a:ln>
        </p:spPr>
        <p:txBody>
          <a:bodyPr wrap="square">
            <a:spAutoFit/>
          </a:bodyPr>
          <a:lstStyle/>
          <a:p>
            <a:pPr algn="ctr"/>
            <a:r>
              <a:rPr lang="en-US" b="1" dirty="0"/>
              <a:t>More info: </a:t>
            </a:r>
            <a:br>
              <a:rPr lang="en-US" b="1" dirty="0"/>
            </a:br>
            <a:r>
              <a:rPr lang="en-US" b="1" dirty="0" err="1"/>
              <a:t>SacPAS</a:t>
            </a:r>
            <a:r>
              <a:rPr lang="en-US" b="1" dirty="0"/>
              <a:t> Database Management (DBM) </a:t>
            </a:r>
            <a:br>
              <a:rPr lang="en-US" b="1" dirty="0"/>
            </a:br>
            <a:r>
              <a:rPr lang="en-US" b="1" dirty="0"/>
              <a:t>FAQs (handout #3)</a:t>
            </a:r>
            <a:endParaRPr lang="en-US" dirty="0">
              <a:effectLst/>
            </a:endParaRPr>
          </a:p>
        </p:txBody>
      </p:sp>
      <p:sp>
        <p:nvSpPr>
          <p:cNvPr id="5" name="Slide Number Placeholder 4">
            <a:extLst>
              <a:ext uri="{FF2B5EF4-FFF2-40B4-BE49-F238E27FC236}">
                <a16:creationId xmlns:a16="http://schemas.microsoft.com/office/drawing/2014/main" id="{FE6DE294-82DD-A47F-579F-5447BEB02634}"/>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99740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9A73-1504-248E-4BF4-39AE7D470473}"/>
              </a:ext>
            </a:extLst>
          </p:cNvPr>
          <p:cNvSpPr>
            <a:spLocks noGrp="1"/>
          </p:cNvSpPr>
          <p:nvPr>
            <p:ph type="title"/>
          </p:nvPr>
        </p:nvSpPr>
        <p:spPr>
          <a:xfrm>
            <a:off x="581192" y="702156"/>
            <a:ext cx="10679642" cy="497994"/>
          </a:xfrm>
        </p:spPr>
        <p:txBody>
          <a:bodyPr>
            <a:normAutofit fontScale="90000"/>
          </a:bodyPr>
          <a:lstStyle/>
          <a:p>
            <a:pPr algn="ctr"/>
            <a:r>
              <a:rPr lang="en-US" sz="3600" cap="none" dirty="0">
                <a:solidFill>
                  <a:schemeClr val="accent1"/>
                </a:solidFill>
                <a:latin typeface="Calibri" panose="020F0502020204030204" pitchFamily="34" charset="0"/>
                <a:cs typeface="Calibri" panose="020F0502020204030204" pitchFamily="34" charset="0"/>
              </a:rPr>
              <a:t>FAIR principles</a:t>
            </a:r>
          </a:p>
        </p:txBody>
      </p:sp>
      <p:pic>
        <p:nvPicPr>
          <p:cNvPr id="5" name="Content Placeholder 4" descr="A cartoon of a person with a white board and a computer&#10;&#10;Description automatically generated">
            <a:extLst>
              <a:ext uri="{FF2B5EF4-FFF2-40B4-BE49-F238E27FC236}">
                <a16:creationId xmlns:a16="http://schemas.microsoft.com/office/drawing/2014/main" id="{9D5E1FF3-F234-9A93-63F7-CBA03BFB71FB}"/>
              </a:ext>
            </a:extLst>
          </p:cNvPr>
          <p:cNvPicPr>
            <a:picLocks noGrp="1" noChangeAspect="1"/>
          </p:cNvPicPr>
          <p:nvPr>
            <p:ph idx="1"/>
          </p:nvPr>
        </p:nvPicPr>
        <p:blipFill rotWithShape="1">
          <a:blip r:embed="rId3"/>
          <a:srcRect l="1961"/>
          <a:stretch/>
        </p:blipFill>
        <p:spPr>
          <a:xfrm>
            <a:off x="152400" y="1392882"/>
            <a:ext cx="11868438" cy="4762962"/>
          </a:xfrm>
        </p:spPr>
      </p:pic>
      <p:sp>
        <p:nvSpPr>
          <p:cNvPr id="7" name="TextBox 6">
            <a:extLst>
              <a:ext uri="{FF2B5EF4-FFF2-40B4-BE49-F238E27FC236}">
                <a16:creationId xmlns:a16="http://schemas.microsoft.com/office/drawing/2014/main" id="{64152DA2-E6A1-B73F-873B-6F2AE46CB421}"/>
              </a:ext>
            </a:extLst>
          </p:cNvPr>
          <p:cNvSpPr txBox="1"/>
          <p:nvPr/>
        </p:nvSpPr>
        <p:spPr>
          <a:xfrm>
            <a:off x="1333644" y="6488668"/>
            <a:ext cx="9505950" cy="369332"/>
          </a:xfrm>
          <a:prstGeom prst="rect">
            <a:avLst/>
          </a:prstGeom>
          <a:noFill/>
        </p:spPr>
        <p:txBody>
          <a:bodyPr wrap="square">
            <a:spAutoFit/>
          </a:bodyPr>
          <a:lstStyle/>
          <a:p>
            <a:r>
              <a:rPr lang="en-US" dirty="0">
                <a:solidFill>
                  <a:srgbClr val="005463"/>
                </a:solidFill>
                <a:hlinkClick r:id="rId4"/>
              </a:rPr>
              <a:t>https://www.researchgate.net/figure/A-cartoon-describing-FAIR-data-sharing4_fig1_355931017</a:t>
            </a:r>
            <a:endParaRPr lang="en-US" dirty="0">
              <a:solidFill>
                <a:srgbClr val="005463"/>
              </a:solidFill>
            </a:endParaRPr>
          </a:p>
        </p:txBody>
      </p:sp>
      <p:sp>
        <p:nvSpPr>
          <p:cNvPr id="3" name="Slide Number Placeholder 2">
            <a:extLst>
              <a:ext uri="{FF2B5EF4-FFF2-40B4-BE49-F238E27FC236}">
                <a16:creationId xmlns:a16="http://schemas.microsoft.com/office/drawing/2014/main" id="{5F01E5B7-3EFE-4278-2A87-1B30C804BE16}"/>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2166495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0404-DA57-A18A-2A1A-3BC5D714A080}"/>
              </a:ext>
            </a:extLst>
          </p:cNvPr>
          <p:cNvSpPr>
            <a:spLocks noGrp="1"/>
          </p:cNvSpPr>
          <p:nvPr>
            <p:ph type="title"/>
          </p:nvPr>
        </p:nvSpPr>
        <p:spPr/>
        <p:txBody>
          <a:bodyPr/>
          <a:lstStyle/>
          <a:p>
            <a:r>
              <a:rPr lang="en-US" cap="none" dirty="0">
                <a:solidFill>
                  <a:schemeClr val="accent1"/>
                </a:solidFill>
                <a:latin typeface="Calibri" panose="020F0502020204030204" pitchFamily="34" charset="0"/>
                <a:cs typeface="Calibri" panose="020F0502020204030204" pitchFamily="34" charset="0"/>
              </a:rPr>
              <a:t>CARE principles</a:t>
            </a:r>
          </a:p>
        </p:txBody>
      </p:sp>
      <p:pic>
        <p:nvPicPr>
          <p:cNvPr id="5" name="Content Placeholder 4">
            <a:extLst>
              <a:ext uri="{FF2B5EF4-FFF2-40B4-BE49-F238E27FC236}">
                <a16:creationId xmlns:a16="http://schemas.microsoft.com/office/drawing/2014/main" id="{6EB3DD72-1BB0-AE48-C6D6-5531B0033B0D}"/>
              </a:ext>
            </a:extLst>
          </p:cNvPr>
          <p:cNvPicPr>
            <a:picLocks noGrp="1" noChangeAspect="1"/>
          </p:cNvPicPr>
          <p:nvPr>
            <p:ph idx="1"/>
          </p:nvPr>
        </p:nvPicPr>
        <p:blipFill>
          <a:blip r:embed="rId3"/>
          <a:stretch>
            <a:fillRect/>
          </a:stretch>
        </p:blipFill>
        <p:spPr>
          <a:xfrm>
            <a:off x="3732417" y="278296"/>
            <a:ext cx="4727165" cy="6579704"/>
          </a:xfrm>
        </p:spPr>
      </p:pic>
      <p:sp>
        <p:nvSpPr>
          <p:cNvPr id="6" name="TextBox 5">
            <a:extLst>
              <a:ext uri="{FF2B5EF4-FFF2-40B4-BE49-F238E27FC236}">
                <a16:creationId xmlns:a16="http://schemas.microsoft.com/office/drawing/2014/main" id="{DB88CDD6-BA17-2D8A-42BC-AEFC2A212F97}"/>
              </a:ext>
            </a:extLst>
          </p:cNvPr>
          <p:cNvSpPr txBox="1"/>
          <p:nvPr/>
        </p:nvSpPr>
        <p:spPr>
          <a:xfrm>
            <a:off x="9202712" y="4967125"/>
            <a:ext cx="2408095" cy="141577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“Start where you are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to go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where you need to go.”</a:t>
            </a:r>
          </a:p>
          <a:p>
            <a:pPr algn="ctr"/>
            <a:endParaRPr lang="en-US" sz="1600" dirty="0">
              <a:latin typeface="Calibri" panose="020F0502020204030204" pitchFamily="34" charset="0"/>
              <a:cs typeface="Calibri" panose="020F0502020204030204" pitchFamily="34" charset="0"/>
            </a:endParaRPr>
          </a:p>
          <a:p>
            <a:pPr algn="r"/>
            <a:r>
              <a:rPr lang="en-US" sz="1600" i="1" dirty="0">
                <a:latin typeface="Calibri" panose="020F0502020204030204" pitchFamily="34" charset="0"/>
                <a:cs typeface="Calibri" panose="020F0502020204030204" pitchFamily="34" charset="0"/>
              </a:rPr>
              <a:t>- Margaret Kovach</a:t>
            </a:r>
          </a:p>
        </p:txBody>
      </p:sp>
      <p:sp>
        <p:nvSpPr>
          <p:cNvPr id="7" name="TextBox 6">
            <a:extLst>
              <a:ext uri="{FF2B5EF4-FFF2-40B4-BE49-F238E27FC236}">
                <a16:creationId xmlns:a16="http://schemas.microsoft.com/office/drawing/2014/main" id="{E15F2376-8E7F-CA26-591E-D5F7F8302913}"/>
              </a:ext>
            </a:extLst>
          </p:cNvPr>
          <p:cNvSpPr txBox="1"/>
          <p:nvPr/>
        </p:nvSpPr>
        <p:spPr>
          <a:xfrm>
            <a:off x="240508" y="5719749"/>
            <a:ext cx="3491909" cy="380092"/>
          </a:xfrm>
          <a:prstGeom prst="rect">
            <a:avLst/>
          </a:prstGeom>
          <a:noFill/>
        </p:spPr>
        <p:txBody>
          <a:bodyPr wrap="square">
            <a:spAutoFit/>
          </a:bodyPr>
          <a:lstStyle/>
          <a:p>
            <a:r>
              <a:rPr lang="en-US" dirty="0">
                <a:hlinkClick r:id="rId4"/>
              </a:rPr>
              <a:t>https://</a:t>
            </a:r>
            <a:r>
              <a:rPr lang="en-US" dirty="0" err="1">
                <a:hlinkClick r:id="rId4"/>
              </a:rPr>
              <a:t>www.gida-global.org</a:t>
            </a:r>
            <a:r>
              <a:rPr lang="en-US" dirty="0">
                <a:hlinkClick r:id="rId4"/>
              </a:rPr>
              <a:t>/care</a:t>
            </a:r>
            <a:endParaRPr lang="en-US" dirty="0"/>
          </a:p>
        </p:txBody>
      </p:sp>
      <p:sp>
        <p:nvSpPr>
          <p:cNvPr id="3" name="Slide Number Placeholder 2">
            <a:extLst>
              <a:ext uri="{FF2B5EF4-FFF2-40B4-BE49-F238E27FC236}">
                <a16:creationId xmlns:a16="http://schemas.microsoft.com/office/drawing/2014/main" id="{47458A7D-A17E-096F-6023-72D18F54AA10}"/>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41116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069A09-2289-4832-E09F-D163FD09FF68}"/>
              </a:ext>
            </a:extLst>
          </p:cNvPr>
          <p:cNvSpPr>
            <a:spLocks noGrp="1"/>
          </p:cNvSpPr>
          <p:nvPr>
            <p:ph type="title"/>
          </p:nvPr>
        </p:nvSpPr>
        <p:spPr>
          <a:xfrm>
            <a:off x="581192" y="2647950"/>
            <a:ext cx="5120255" cy="2762796"/>
          </a:xfrm>
        </p:spPr>
        <p:txBody>
          <a:bodyPr anchor="t">
            <a:normAutofit/>
          </a:bodyPr>
          <a:lstStyle/>
          <a:p>
            <a:pPr algn="ctr"/>
            <a:r>
              <a:rPr lang="en-US" sz="3600" cap="none" dirty="0">
                <a:solidFill>
                  <a:schemeClr val="tx1">
                    <a:lumMod val="85000"/>
                    <a:lumOff val="15000"/>
                  </a:schemeClr>
                </a:solidFill>
                <a:latin typeface="Calibri" panose="020F0502020204030204" pitchFamily="34" charset="0"/>
                <a:cs typeface="Calibri" panose="020F0502020204030204" pitchFamily="34" charset="0"/>
              </a:rPr>
              <a:t>What open data looks like </a:t>
            </a:r>
            <a:br>
              <a:rPr lang="en-US" sz="3600" cap="none" dirty="0">
                <a:solidFill>
                  <a:schemeClr val="tx1">
                    <a:lumMod val="85000"/>
                    <a:lumOff val="15000"/>
                  </a:schemeClr>
                </a:solidFill>
                <a:latin typeface="Calibri" panose="020F0502020204030204" pitchFamily="34" charset="0"/>
                <a:cs typeface="Calibri" panose="020F0502020204030204" pitchFamily="34" charset="0"/>
              </a:rPr>
            </a:br>
            <a:r>
              <a:rPr lang="en-US" sz="3600" cap="none" dirty="0">
                <a:solidFill>
                  <a:schemeClr val="tx1">
                    <a:lumMod val="85000"/>
                    <a:lumOff val="15000"/>
                  </a:schemeClr>
                </a:solidFill>
                <a:latin typeface="Calibri" panose="020F0502020204030204" pitchFamily="34" charset="0"/>
                <a:cs typeface="Calibri" panose="020F0502020204030204" pitchFamily="34" charset="0"/>
              </a:rPr>
              <a:t>in practice with SacPAS</a:t>
            </a:r>
          </a:p>
        </p:txBody>
      </p:sp>
      <p:sp>
        <p:nvSpPr>
          <p:cNvPr id="10" name="Rectangle 9">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48C26A8-0336-6EBE-D093-93EC6912EF77}"/>
              </a:ext>
            </a:extLst>
          </p:cNvPr>
          <p:cNvSpPr>
            <a:spLocks noGrp="1"/>
          </p:cNvSpPr>
          <p:nvPr>
            <p:ph idx="1"/>
          </p:nvPr>
        </p:nvSpPr>
        <p:spPr>
          <a:xfrm>
            <a:off x="6441743" y="1507415"/>
            <a:ext cx="4819091" cy="3903331"/>
          </a:xfrm>
          <a:ln w="57150">
            <a:noFill/>
          </a:ln>
        </p:spPr>
        <p:txBody>
          <a:bodyPr anchor="t">
            <a:normAutofit/>
          </a:bodyPr>
          <a:lstStyle/>
          <a:p>
            <a:endParaRPr lang="en-US" sz="2000" dirty="0"/>
          </a:p>
        </p:txBody>
      </p:sp>
      <p:sp>
        <p:nvSpPr>
          <p:cNvPr id="14" name="Rectangle 13">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99B4FB35-993E-56C3-97CA-DE987350986D}"/>
              </a:ext>
            </a:extLst>
          </p:cNvPr>
          <p:cNvPicPr>
            <a:picLocks noChangeAspect="1"/>
          </p:cNvPicPr>
          <p:nvPr/>
        </p:nvPicPr>
        <p:blipFill rotWithShape="1">
          <a:blip r:embed="rId3"/>
          <a:srcRect b="56554"/>
          <a:stretch/>
        </p:blipFill>
        <p:spPr>
          <a:xfrm>
            <a:off x="6422693" y="1385309"/>
            <a:ext cx="5120254" cy="4147541"/>
          </a:xfrm>
          <a:prstGeom prst="rect">
            <a:avLst/>
          </a:prstGeom>
        </p:spPr>
      </p:pic>
      <p:sp>
        <p:nvSpPr>
          <p:cNvPr id="5" name="Slide Number Placeholder 4">
            <a:extLst>
              <a:ext uri="{FF2B5EF4-FFF2-40B4-BE49-F238E27FC236}">
                <a16:creationId xmlns:a16="http://schemas.microsoft.com/office/drawing/2014/main" id="{E2C4E7D7-D023-55F5-E617-37DAAD9221AC}"/>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2420914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7EDF9F-B83D-5E93-8CD7-CC408D22ACB6}"/>
              </a:ext>
            </a:extLst>
          </p:cNvPr>
          <p:cNvSpPr/>
          <p:nvPr/>
        </p:nvSpPr>
        <p:spPr>
          <a:xfrm>
            <a:off x="0" y="256032"/>
            <a:ext cx="12192000" cy="6035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38163FD5-EDDF-E846-AB72-2A4A6986BE5D}"/>
              </a:ext>
            </a:extLst>
          </p:cNvPr>
          <p:cNvPicPr>
            <a:picLocks noChangeAspect="1"/>
          </p:cNvPicPr>
          <p:nvPr/>
        </p:nvPicPr>
        <p:blipFill>
          <a:blip r:embed="rId3"/>
          <a:stretch>
            <a:fillRect/>
          </a:stretch>
        </p:blipFill>
        <p:spPr>
          <a:xfrm>
            <a:off x="2209799" y="-1"/>
            <a:ext cx="7409689" cy="348327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02B4DBA-F134-D4DB-916B-6695C78D6F98}"/>
              </a:ext>
            </a:extLst>
          </p:cNvPr>
          <p:cNvPicPr>
            <a:picLocks noChangeAspect="1"/>
          </p:cNvPicPr>
          <p:nvPr/>
        </p:nvPicPr>
        <p:blipFill>
          <a:blip r:embed="rId4"/>
          <a:stretch>
            <a:fillRect/>
          </a:stretch>
        </p:blipFill>
        <p:spPr>
          <a:xfrm>
            <a:off x="2209799" y="3956989"/>
            <a:ext cx="7409689" cy="2901011"/>
          </a:xfrm>
          <a:prstGeom prst="rect">
            <a:avLst/>
          </a:prstGeom>
        </p:spPr>
      </p:pic>
      <p:sp>
        <p:nvSpPr>
          <p:cNvPr id="8" name="TextBox 7">
            <a:extLst>
              <a:ext uri="{FF2B5EF4-FFF2-40B4-BE49-F238E27FC236}">
                <a16:creationId xmlns:a16="http://schemas.microsoft.com/office/drawing/2014/main" id="{CDBF851A-E3CB-9BFE-A9D6-A119448AB25A}"/>
              </a:ext>
            </a:extLst>
          </p:cNvPr>
          <p:cNvSpPr txBox="1"/>
          <p:nvPr/>
        </p:nvSpPr>
        <p:spPr>
          <a:xfrm>
            <a:off x="2572512" y="3470118"/>
            <a:ext cx="226344" cy="437684"/>
          </a:xfrm>
          <a:prstGeom prst="rect">
            <a:avLst/>
          </a:prstGeom>
          <a:noFill/>
        </p:spPr>
        <p:txBody>
          <a:bodyPr wrap="none" rtlCol="0">
            <a:spAutoFit/>
          </a:bodyPr>
          <a:lstStyle/>
          <a:p>
            <a:pPr>
              <a:lnSpc>
                <a:spcPct val="60000"/>
              </a:lnSpc>
            </a:pPr>
            <a:r>
              <a:rPr lang="en-US" sz="1200" b="1" dirty="0">
                <a:solidFill>
                  <a:schemeClr val="bg1"/>
                </a:solidFill>
                <a:latin typeface="Calibri" panose="020F0502020204030204" pitchFamily="34" charset="0"/>
                <a:cs typeface="Calibri" panose="020F0502020204030204" pitchFamily="34" charset="0"/>
              </a:rPr>
              <a:t>.</a:t>
            </a:r>
          </a:p>
          <a:p>
            <a:pPr>
              <a:lnSpc>
                <a:spcPct val="60000"/>
              </a:lnSpc>
            </a:pPr>
            <a:r>
              <a:rPr lang="en-US" sz="1200" b="1" dirty="0">
                <a:solidFill>
                  <a:schemeClr val="bg1"/>
                </a:solidFill>
                <a:latin typeface="Calibri" panose="020F0502020204030204" pitchFamily="34" charset="0"/>
                <a:cs typeface="Calibri" panose="020F0502020204030204" pitchFamily="34" charset="0"/>
              </a:rPr>
              <a:t>.</a:t>
            </a:r>
          </a:p>
          <a:p>
            <a:pPr>
              <a:lnSpc>
                <a:spcPct val="60000"/>
              </a:lnSpc>
            </a:pPr>
            <a:r>
              <a:rPr lang="en-US" sz="1200" b="1" dirty="0">
                <a:solidFill>
                  <a:schemeClr val="bg1"/>
                </a:solidFill>
                <a:latin typeface="Calibri" panose="020F0502020204030204" pitchFamily="34" charset="0"/>
                <a:cs typeface="Calibri" panose="020F0502020204030204" pitchFamily="34" charset="0"/>
              </a:rPr>
              <a:t>.</a:t>
            </a:r>
          </a:p>
        </p:txBody>
      </p:sp>
      <p:sp>
        <p:nvSpPr>
          <p:cNvPr id="2" name="Slide Number Placeholder 1">
            <a:extLst>
              <a:ext uri="{FF2B5EF4-FFF2-40B4-BE49-F238E27FC236}">
                <a16:creationId xmlns:a16="http://schemas.microsoft.com/office/drawing/2014/main" id="{358F012E-3BD9-5CF7-D47F-F9DD463AB0E7}"/>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148002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01258E-A483-C7DA-5D90-4AE9B81F2183}"/>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3" name="Slide Number Placeholder 2">
            <a:extLst>
              <a:ext uri="{FF2B5EF4-FFF2-40B4-BE49-F238E27FC236}">
                <a16:creationId xmlns:a16="http://schemas.microsoft.com/office/drawing/2014/main" id="{FEAE903B-0967-2F9E-1F80-2B26A6F9D8ED}"/>
              </a:ext>
            </a:extLst>
          </p:cNvPr>
          <p:cNvSpPr>
            <a:spLocks noGrp="1"/>
          </p:cNvSpPr>
          <p:nvPr>
            <p:ph type="sldNum" sz="quarter" idx="12"/>
          </p:nvPr>
        </p:nvSpPr>
        <p:spPr/>
        <p:txBody>
          <a:bodyPr/>
          <a:lstStyle/>
          <a:p>
            <a:fld id="{EAEDD658-BB01-0342-9404-4143FC036160}" type="slidenum">
              <a:rPr lang="en-US" smtClean="0"/>
              <a:t>15</a:t>
            </a:fld>
            <a:endParaRPr lang="en-US"/>
          </a:p>
        </p:txBody>
      </p:sp>
      <p:pic>
        <p:nvPicPr>
          <p:cNvPr id="12" name="Picture 11">
            <a:extLst>
              <a:ext uri="{FF2B5EF4-FFF2-40B4-BE49-F238E27FC236}">
                <a16:creationId xmlns:a16="http://schemas.microsoft.com/office/drawing/2014/main" id="{943C21C4-8719-D436-6004-21A71B2F23ED}"/>
              </a:ext>
            </a:extLst>
          </p:cNvPr>
          <p:cNvPicPr>
            <a:picLocks noChangeAspect="1"/>
          </p:cNvPicPr>
          <p:nvPr/>
        </p:nvPicPr>
        <p:blipFill>
          <a:blip r:embed="rId3"/>
          <a:stretch>
            <a:fillRect/>
          </a:stretch>
        </p:blipFill>
        <p:spPr>
          <a:xfrm>
            <a:off x="4433863" y="995489"/>
            <a:ext cx="5643214" cy="5224336"/>
          </a:xfrm>
          <a:prstGeom prst="rect">
            <a:avLst/>
          </a:prstGeom>
        </p:spPr>
      </p:pic>
      <p:sp>
        <p:nvSpPr>
          <p:cNvPr id="15" name="Rectangle 14">
            <a:extLst>
              <a:ext uri="{FF2B5EF4-FFF2-40B4-BE49-F238E27FC236}">
                <a16:creationId xmlns:a16="http://schemas.microsoft.com/office/drawing/2014/main" id="{1E72EC09-7371-81BF-B6C5-ED812F28C804}"/>
              </a:ext>
            </a:extLst>
          </p:cNvPr>
          <p:cNvSpPr/>
          <p:nvPr/>
        </p:nvSpPr>
        <p:spPr>
          <a:xfrm>
            <a:off x="183766" y="216570"/>
            <a:ext cx="3399589" cy="236681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16" name="TextBox 15">
            <a:extLst>
              <a:ext uri="{FF2B5EF4-FFF2-40B4-BE49-F238E27FC236}">
                <a16:creationId xmlns:a16="http://schemas.microsoft.com/office/drawing/2014/main" id="{0CBD1616-22FC-9B2B-0FF5-786300E957D0}"/>
              </a:ext>
            </a:extLst>
          </p:cNvPr>
          <p:cNvSpPr txBox="1"/>
          <p:nvPr/>
        </p:nvSpPr>
        <p:spPr>
          <a:xfrm>
            <a:off x="82983" y="322270"/>
            <a:ext cx="4763337"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Juvenile Monitoring &amp; Sampling</a:t>
            </a:r>
          </a:p>
        </p:txBody>
      </p:sp>
      <p:pic>
        <p:nvPicPr>
          <p:cNvPr id="17" name="Picture 16">
            <a:extLst>
              <a:ext uri="{FF2B5EF4-FFF2-40B4-BE49-F238E27FC236}">
                <a16:creationId xmlns:a16="http://schemas.microsoft.com/office/drawing/2014/main" id="{8CCEB30F-0260-F88B-9B04-D80F861A06F5}"/>
              </a:ext>
            </a:extLst>
          </p:cNvPr>
          <p:cNvPicPr>
            <a:picLocks noChangeAspect="1"/>
          </p:cNvPicPr>
          <p:nvPr/>
        </p:nvPicPr>
        <p:blipFill>
          <a:blip r:embed="rId4"/>
          <a:stretch>
            <a:fillRect/>
          </a:stretch>
        </p:blipFill>
        <p:spPr>
          <a:xfrm>
            <a:off x="687220" y="902019"/>
            <a:ext cx="2392680" cy="1486829"/>
          </a:xfrm>
          <a:prstGeom prst="rect">
            <a:avLst/>
          </a:prstGeom>
          <a:solidFill>
            <a:srgbClr val="00B0F0"/>
          </a:solidFill>
          <a:effectLst>
            <a:glow rad="127000">
              <a:srgbClr val="59E5FF">
                <a:alpha val="40000"/>
              </a:srgbClr>
            </a:glow>
            <a:softEdge rad="228600"/>
          </a:effectLst>
        </p:spPr>
      </p:pic>
      <p:sp>
        <p:nvSpPr>
          <p:cNvPr id="4" name="TextBox 3">
            <a:extLst>
              <a:ext uri="{FF2B5EF4-FFF2-40B4-BE49-F238E27FC236}">
                <a16:creationId xmlns:a16="http://schemas.microsoft.com/office/drawing/2014/main" id="{1262ACAC-2AD1-C54A-B744-E2966249611B}"/>
              </a:ext>
            </a:extLst>
          </p:cNvPr>
          <p:cNvSpPr txBox="1"/>
          <p:nvPr/>
        </p:nvSpPr>
        <p:spPr>
          <a:xfrm>
            <a:off x="-52674" y="6184710"/>
            <a:ext cx="7014359"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www.cbr.washington.edu</a:t>
            </a:r>
            <a:r>
              <a:rPr lang="en-US" dirty="0">
                <a:solidFill>
                  <a:schemeClr val="bg1"/>
                </a:solidFill>
              </a:rPr>
              <a:t>/</a:t>
            </a:r>
            <a:r>
              <a:rPr lang="en-US" dirty="0" err="1">
                <a:solidFill>
                  <a:schemeClr val="bg1"/>
                </a:solidFill>
              </a:rPr>
              <a:t>sacramento</a:t>
            </a:r>
            <a:r>
              <a:rPr lang="en-US" dirty="0">
                <a:solidFill>
                  <a:schemeClr val="bg1"/>
                </a:solidFill>
              </a:rPr>
              <a:t>/data/</a:t>
            </a:r>
            <a:r>
              <a:rPr lang="en-US" dirty="0" err="1">
                <a:solidFill>
                  <a:schemeClr val="bg1"/>
                </a:solidFill>
              </a:rPr>
              <a:t>juv_monitoring.html</a:t>
            </a:r>
            <a:endParaRPr lang="en-US" dirty="0">
              <a:solidFill>
                <a:schemeClr val="bg1"/>
              </a:solidFill>
            </a:endParaRPr>
          </a:p>
        </p:txBody>
      </p:sp>
    </p:spTree>
    <p:extLst>
      <p:ext uri="{BB962C8B-B14F-4D97-AF65-F5344CB8AC3E}">
        <p14:creationId xmlns:p14="http://schemas.microsoft.com/office/powerpoint/2010/main" val="195225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0D346D-EFBA-49E4-C954-F8891775AED3}"/>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legreya Medium" pitchFamily="2" charset="0"/>
            </a:endParaRPr>
          </a:p>
        </p:txBody>
      </p:sp>
      <p:sp>
        <p:nvSpPr>
          <p:cNvPr id="8" name="Content Placeholder 2">
            <a:extLst>
              <a:ext uri="{FF2B5EF4-FFF2-40B4-BE49-F238E27FC236}">
                <a16:creationId xmlns:a16="http://schemas.microsoft.com/office/drawing/2014/main" id="{9CC56D65-E7C6-2CFA-A23F-A848F44B452F}"/>
              </a:ext>
            </a:extLst>
          </p:cNvPr>
          <p:cNvSpPr txBox="1">
            <a:spLocks/>
          </p:cNvSpPr>
          <p:nvPr/>
        </p:nvSpPr>
        <p:spPr>
          <a:xfrm>
            <a:off x="377967" y="1072419"/>
            <a:ext cx="4094360" cy="5765370"/>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500" b="1" u="sng" dirty="0">
                <a:solidFill>
                  <a:srgbClr val="00B0F0"/>
                </a:solidFill>
                <a:latin typeface="Calibri" panose="020F0502020204030204" pitchFamily="34" charset="0"/>
                <a:cs typeface="Calibri" panose="020F0502020204030204" pitchFamily="34" charset="0"/>
              </a:rPr>
              <a:t>Environmental data</a:t>
            </a:r>
            <a:r>
              <a:rPr lang="en-US" sz="2500" dirty="0">
                <a:solidFill>
                  <a:srgbClr val="00B0F0"/>
                </a:solidFill>
                <a:latin typeface="Calibri" panose="020F0502020204030204" pitchFamily="34" charset="0"/>
                <a:cs typeface="Calibri" panose="020F0502020204030204" pitchFamily="34" charset="0"/>
              </a:rPr>
              <a:t> </a:t>
            </a:r>
            <a:br>
              <a:rPr lang="en-US" sz="2500" dirty="0">
                <a:solidFill>
                  <a:srgbClr val="00B0F0"/>
                </a:solidFill>
                <a:latin typeface="Calibri" panose="020F0502020204030204" pitchFamily="34" charset="0"/>
                <a:cs typeface="Calibri" panose="020F0502020204030204" pitchFamily="34" charset="0"/>
              </a:rPr>
            </a:br>
            <a:r>
              <a:rPr lang="en-US" sz="2000" dirty="0">
                <a:solidFill>
                  <a:srgbClr val="00B0F0"/>
                </a:solidFill>
                <a:latin typeface="Calibri" panose="020F0502020204030204" pitchFamily="34" charset="0"/>
                <a:cs typeface="Calibri" panose="020F0502020204030204" pitchFamily="34" charset="0"/>
              </a:rPr>
              <a:t>(courtesy of CDEC)</a:t>
            </a:r>
          </a:p>
          <a:p>
            <a:pPr lvl="1"/>
            <a:r>
              <a:rPr lang="en-US" sz="1800" dirty="0">
                <a:solidFill>
                  <a:srgbClr val="00B0F0"/>
                </a:solidFill>
                <a:latin typeface="Calibri" panose="020F0502020204030204" pitchFamily="34" charset="0"/>
                <a:cs typeface="Calibri" panose="020F0502020204030204" pitchFamily="34" charset="0"/>
              </a:rPr>
              <a:t>Reservoir storage</a:t>
            </a:r>
          </a:p>
          <a:p>
            <a:pPr lvl="1"/>
            <a:r>
              <a:rPr lang="en-US" sz="1800" dirty="0">
                <a:solidFill>
                  <a:srgbClr val="00B0F0"/>
                </a:solidFill>
                <a:latin typeface="Calibri" panose="020F0502020204030204" pitchFamily="34" charset="0"/>
                <a:cs typeface="Calibri" panose="020F0502020204030204" pitchFamily="34" charset="0"/>
              </a:rPr>
              <a:t>Reservoir elevation</a:t>
            </a:r>
          </a:p>
          <a:p>
            <a:pPr lvl="1"/>
            <a:r>
              <a:rPr lang="en-US" sz="1800" dirty="0">
                <a:solidFill>
                  <a:srgbClr val="00B0F0"/>
                </a:solidFill>
                <a:latin typeface="Calibri" panose="020F0502020204030204" pitchFamily="34" charset="0"/>
                <a:cs typeface="Calibri" panose="020F0502020204030204" pitchFamily="34" charset="0"/>
              </a:rPr>
              <a:t>Reservoir outflow</a:t>
            </a:r>
          </a:p>
          <a:p>
            <a:pPr lvl="1"/>
            <a:r>
              <a:rPr lang="en-US" sz="1800" dirty="0">
                <a:solidFill>
                  <a:srgbClr val="00B0F0"/>
                </a:solidFill>
                <a:latin typeface="Calibri" panose="020F0502020204030204" pitchFamily="34" charset="0"/>
                <a:cs typeface="Calibri" panose="020F0502020204030204" pitchFamily="34" charset="0"/>
              </a:rPr>
              <a:t>River discharge</a:t>
            </a:r>
          </a:p>
          <a:p>
            <a:pPr lvl="1"/>
            <a:r>
              <a:rPr lang="en-US" sz="1800" dirty="0">
                <a:solidFill>
                  <a:srgbClr val="00B0F0"/>
                </a:solidFill>
                <a:latin typeface="Calibri" panose="020F0502020204030204" pitchFamily="34" charset="0"/>
                <a:cs typeface="Calibri" panose="020F0502020204030204" pitchFamily="34" charset="0"/>
              </a:rPr>
              <a:t>River stage</a:t>
            </a:r>
          </a:p>
          <a:p>
            <a:pPr lvl="1"/>
            <a:r>
              <a:rPr lang="en-US" sz="1800" dirty="0">
                <a:solidFill>
                  <a:srgbClr val="00B0F0"/>
                </a:solidFill>
                <a:latin typeface="Calibri" panose="020F0502020204030204" pitchFamily="34" charset="0"/>
                <a:cs typeface="Calibri" panose="020F0502020204030204" pitchFamily="34" charset="0"/>
              </a:rPr>
              <a:t>Control regulating discharge</a:t>
            </a:r>
          </a:p>
          <a:p>
            <a:pPr lvl="1"/>
            <a:r>
              <a:rPr lang="en-US" sz="1800" dirty="0">
                <a:solidFill>
                  <a:srgbClr val="00B0F0"/>
                </a:solidFill>
                <a:latin typeface="Calibri" panose="020F0502020204030204" pitchFamily="34" charset="0"/>
                <a:cs typeface="Calibri" panose="020F0502020204030204" pitchFamily="34" charset="0"/>
              </a:rPr>
              <a:t>Water temperature</a:t>
            </a:r>
          </a:p>
          <a:p>
            <a:pPr lvl="1"/>
            <a:r>
              <a:rPr lang="en-US" sz="1800" dirty="0">
                <a:solidFill>
                  <a:srgbClr val="00B0F0"/>
                </a:solidFill>
                <a:latin typeface="Calibri" panose="020F0502020204030204" pitchFamily="34" charset="0"/>
                <a:cs typeface="Calibri" panose="020F0502020204030204" pitchFamily="34" charset="0"/>
              </a:rPr>
              <a:t>Water velocity</a:t>
            </a:r>
          </a:p>
          <a:p>
            <a:pPr lvl="1"/>
            <a:r>
              <a:rPr lang="en-US" sz="1800" dirty="0">
                <a:solidFill>
                  <a:srgbClr val="00B0F0"/>
                </a:solidFill>
                <a:latin typeface="Calibri" panose="020F0502020204030204" pitchFamily="34" charset="0"/>
                <a:cs typeface="Calibri" panose="020F0502020204030204" pitchFamily="34" charset="0"/>
              </a:rPr>
              <a:t>Dissolved oxygen</a:t>
            </a:r>
          </a:p>
          <a:p>
            <a:pPr lvl="1"/>
            <a:r>
              <a:rPr lang="en-US" sz="1800" dirty="0">
                <a:solidFill>
                  <a:srgbClr val="00B0F0"/>
                </a:solidFill>
                <a:latin typeface="Calibri" panose="020F0502020204030204" pitchFamily="34" charset="0"/>
                <a:cs typeface="Calibri" panose="020F0502020204030204" pitchFamily="34" charset="0"/>
              </a:rPr>
              <a:t>Weir overtopping </a:t>
            </a:r>
            <a:br>
              <a:rPr lang="en-US" sz="1800" dirty="0">
                <a:solidFill>
                  <a:srgbClr val="00B0F0"/>
                </a:solidFill>
                <a:latin typeface="Calibri" panose="020F0502020204030204" pitchFamily="34" charset="0"/>
                <a:cs typeface="Calibri" panose="020F0502020204030204" pitchFamily="34" charset="0"/>
              </a:rPr>
            </a:br>
            <a:r>
              <a:rPr lang="en-US" sz="1600" dirty="0">
                <a:solidFill>
                  <a:srgbClr val="00B0F0"/>
                </a:solidFill>
                <a:latin typeface="Calibri" panose="020F0502020204030204" pitchFamily="34" charset="0"/>
                <a:cs typeface="Calibri" panose="020F0502020204030204" pitchFamily="34" charset="0"/>
              </a:rPr>
              <a:t>(stage, SacPAS metric)</a:t>
            </a:r>
          </a:p>
          <a:p>
            <a:pPr lvl="1"/>
            <a:r>
              <a:rPr lang="en-US" sz="1800" dirty="0">
                <a:solidFill>
                  <a:srgbClr val="00B0F0"/>
                </a:solidFill>
                <a:latin typeface="Calibri" panose="020F0502020204030204" pitchFamily="34" charset="0"/>
                <a:cs typeface="Calibri" panose="020F0502020204030204" pitchFamily="34" charset="0"/>
              </a:rPr>
              <a:t>Air temperature</a:t>
            </a:r>
          </a:p>
          <a:p>
            <a:pPr lvl="1"/>
            <a:r>
              <a:rPr lang="en-US" sz="1800" dirty="0">
                <a:solidFill>
                  <a:srgbClr val="00B0F0"/>
                </a:solidFill>
                <a:latin typeface="Calibri" panose="020F0502020204030204" pitchFamily="34" charset="0"/>
                <a:cs typeface="Calibri" panose="020F0502020204030204" pitchFamily="34" charset="0"/>
              </a:rPr>
              <a:t>Etc.</a:t>
            </a:r>
          </a:p>
          <a:p>
            <a:pPr lvl="1"/>
            <a:endParaRPr lang="en-US" sz="1800" dirty="0">
              <a:solidFill>
                <a:schemeClr val="bg1"/>
              </a:solidFill>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80AD4996-5EDD-3A7B-0E2F-50E39DA8C027}"/>
              </a:ext>
            </a:extLst>
          </p:cNvPr>
          <p:cNvSpPr txBox="1">
            <a:spLocks/>
          </p:cNvSpPr>
          <p:nvPr/>
        </p:nvSpPr>
        <p:spPr>
          <a:xfrm>
            <a:off x="3777010" y="865325"/>
            <a:ext cx="8183218" cy="5576526"/>
          </a:xfrm>
          <a:prstGeom prst="rect">
            <a:avLst/>
          </a:prstGeom>
        </p:spPr>
        <p:txBody>
          <a:bodyPr vert="horz" lIns="91440" tIns="45720" rIns="91440" bIns="45720" numCol="2" rtlCol="0" anchor="ctr">
            <a:normAutofit lnSpcReduction="100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b="1" u="sng" dirty="0">
                <a:solidFill>
                  <a:schemeClr val="accent6">
                    <a:lumMod val="40000"/>
                    <a:lumOff val="60000"/>
                  </a:schemeClr>
                </a:solidFill>
                <a:latin typeface="Calibri" panose="020F0502020204030204" pitchFamily="34" charset="0"/>
                <a:cs typeface="Calibri" panose="020F0502020204030204" pitchFamily="34" charset="0"/>
              </a:rPr>
              <a:t>Fish data </a:t>
            </a:r>
            <a:r>
              <a:rPr lang="en-US" sz="2200" b="1" u="sng" dirty="0">
                <a:solidFill>
                  <a:schemeClr val="accent6">
                    <a:lumMod val="40000"/>
                    <a:lumOff val="60000"/>
                  </a:schemeClr>
                </a:solidFill>
                <a:latin typeface="Calibri" panose="020F0502020204030204" pitchFamily="34" charset="0"/>
                <a:cs typeface="Calibri" panose="020F0502020204030204" pitchFamily="34" charset="0"/>
              </a:rPr>
              <a:t>(Salmon, smelt)</a:t>
            </a:r>
            <a:br>
              <a:rPr lang="en-US" sz="2200" b="1" u="sng" dirty="0">
                <a:solidFill>
                  <a:schemeClr val="accent6">
                    <a:lumMod val="40000"/>
                    <a:lumOff val="60000"/>
                  </a:schemeClr>
                </a:solidFill>
                <a:latin typeface="Calibri" panose="020F0502020204030204" pitchFamily="34" charset="0"/>
                <a:cs typeface="Calibri" panose="020F0502020204030204" pitchFamily="34" charset="0"/>
              </a:rPr>
            </a:br>
            <a:endParaRPr lang="en-US" sz="2200" b="1" u="sng" dirty="0">
              <a:solidFill>
                <a:schemeClr val="accent6">
                  <a:lumMod val="40000"/>
                  <a:lumOff val="60000"/>
                </a:schemeClr>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Cohort Juvenile Monitoring</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dirty="0">
                <a:solidFill>
                  <a:schemeClr val="accent6">
                    <a:lumMod val="40000"/>
                    <a:lumOff val="60000"/>
                  </a:schemeClr>
                </a:solidFill>
                <a:latin typeface="Calibri" panose="020F0502020204030204" pitchFamily="34" charset="0"/>
                <a:cs typeface="Calibri" panose="020F0502020204030204" pitchFamily="34" charset="0"/>
              </a:rPr>
              <a:t>(CDFW via </a:t>
            </a:r>
            <a:r>
              <a:rPr lang="en-US" sz="1600" dirty="0" err="1">
                <a:solidFill>
                  <a:schemeClr val="accent6">
                    <a:lumMod val="40000"/>
                    <a:lumOff val="60000"/>
                  </a:schemeClr>
                </a:solidFill>
                <a:latin typeface="Calibri" panose="020F0502020204030204" pitchFamily="34" charset="0"/>
                <a:cs typeface="Calibri" panose="020F0502020204030204" pitchFamily="34" charset="0"/>
              </a:rPr>
              <a:t>CalFish</a:t>
            </a:r>
            <a:r>
              <a:rPr lang="en-US" sz="1600" dirty="0">
                <a:solidFill>
                  <a:schemeClr val="accent6">
                    <a:lumMod val="40000"/>
                    <a:lumOff val="60000"/>
                  </a:schemeClr>
                </a:solidFill>
                <a:latin typeface="Calibri" panose="020F0502020204030204" pitchFamily="34" charset="0"/>
                <a:cs typeface="Calibri" panose="020F0502020204030204" pitchFamily="34" charset="0"/>
              </a:rPr>
              <a:t>, USFWS Lodi, </a:t>
            </a:r>
            <a:br>
              <a:rPr lang="en-US" sz="1600" dirty="0">
                <a:solidFill>
                  <a:schemeClr val="accent6">
                    <a:lumMod val="40000"/>
                    <a:lumOff val="60000"/>
                  </a:schemeClr>
                </a:solidFill>
                <a:latin typeface="Calibri" panose="020F0502020204030204" pitchFamily="34" charset="0"/>
                <a:cs typeface="Calibri" panose="020F0502020204030204" pitchFamily="34" charset="0"/>
              </a:rPr>
            </a:br>
            <a:r>
              <a:rPr lang="en-US" sz="1600" dirty="0">
                <a:solidFill>
                  <a:schemeClr val="accent6">
                    <a:lumMod val="40000"/>
                    <a:lumOff val="60000"/>
                  </a:schemeClr>
                </a:solidFill>
                <a:latin typeface="Calibri" panose="020F0502020204030204" pitchFamily="34" charset="0"/>
                <a:cs typeface="Calibri" panose="020F0502020204030204" pitchFamily="34" charset="0"/>
              </a:rPr>
              <a:t>USFWS Red Bluff)</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Counts and migration timing;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RSTs, trawls, beach seines</a:t>
            </a:r>
            <a:br>
              <a:rPr lang="en-US" sz="1400" dirty="0">
                <a:solidFill>
                  <a:schemeClr val="bg1"/>
                </a:solidFill>
                <a:latin typeface="Calibri" panose="020F0502020204030204" pitchFamily="34" charset="0"/>
                <a:cs typeface="Calibri" panose="020F0502020204030204" pitchFamily="34" charset="0"/>
              </a:rPr>
            </a:br>
            <a:endParaRPr lang="en-US" sz="1400" dirty="0">
              <a:solidFill>
                <a:schemeClr val="bg1"/>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Red Bluff Diversion Dam biweekly </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b="1" dirty="0">
                <a:solidFill>
                  <a:schemeClr val="accent6">
                    <a:lumMod val="40000"/>
                    <a:lumOff val="60000"/>
                  </a:schemeClr>
                </a:solidFill>
                <a:latin typeface="Calibri" panose="020F0502020204030204" pitchFamily="34" charset="0"/>
                <a:cs typeface="Calibri" panose="020F0502020204030204" pitchFamily="34" charset="0"/>
              </a:rPr>
              <a:t>(</a:t>
            </a:r>
            <a:r>
              <a:rPr lang="en-US" sz="1600" dirty="0">
                <a:solidFill>
                  <a:schemeClr val="accent6">
                    <a:lumMod val="40000"/>
                    <a:lumOff val="60000"/>
                  </a:schemeClr>
                </a:solidFill>
                <a:latin typeface="Calibri" panose="020F0502020204030204" pitchFamily="34" charset="0"/>
                <a:cs typeface="Calibri" panose="020F0502020204030204" pitchFamily="34" charset="0"/>
              </a:rPr>
              <a:t>USFWS Red Bluff)</a:t>
            </a:r>
            <a:br>
              <a:rPr lang="en-US" dirty="0">
                <a:solidFill>
                  <a:schemeClr val="accent6">
                    <a:lumMod val="40000"/>
                    <a:lumOff val="60000"/>
                  </a:schemeClr>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Counts, migration timing, length-at-date (LAD)</a:t>
            </a:r>
            <a:br>
              <a:rPr lang="en-US" dirty="0">
                <a:solidFill>
                  <a:schemeClr val="accent6">
                    <a:lumMod val="40000"/>
                    <a:lumOff val="60000"/>
                  </a:schemeClr>
                </a:solidFill>
                <a:latin typeface="Calibri" panose="020F0502020204030204" pitchFamily="34" charset="0"/>
                <a:cs typeface="Calibri" panose="020F0502020204030204" pitchFamily="34" charset="0"/>
              </a:rPr>
            </a:br>
            <a:endParaRPr lang="en-US" dirty="0">
              <a:solidFill>
                <a:schemeClr val="accent6">
                  <a:lumMod val="40000"/>
                  <a:lumOff val="60000"/>
                </a:schemeClr>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Salvage and Loss </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b="1" dirty="0">
                <a:solidFill>
                  <a:schemeClr val="accent6">
                    <a:lumMod val="40000"/>
                    <a:lumOff val="60000"/>
                  </a:schemeClr>
                </a:solidFill>
                <a:latin typeface="Calibri" panose="020F0502020204030204" pitchFamily="34" charset="0"/>
                <a:cs typeface="Calibri" panose="020F0502020204030204" pitchFamily="34" charset="0"/>
              </a:rPr>
              <a:t>(</a:t>
            </a:r>
            <a:r>
              <a:rPr lang="en-US" sz="1600" dirty="0">
                <a:solidFill>
                  <a:schemeClr val="accent6">
                    <a:lumMod val="40000"/>
                    <a:lumOff val="60000"/>
                  </a:schemeClr>
                </a:solidFill>
                <a:latin typeface="Calibri" panose="020F0502020204030204" pitchFamily="34" charset="0"/>
                <a:cs typeface="Calibri" panose="020F0502020204030204" pitchFamily="34" charset="0"/>
              </a:rPr>
              <a:t>CDFW Bay Delta Region)</a:t>
            </a:r>
            <a:br>
              <a:rPr lang="en-US" sz="1600" b="1" dirty="0">
                <a:solidFill>
                  <a:schemeClr val="accent6">
                    <a:lumMod val="40000"/>
                    <a:lumOff val="60000"/>
                  </a:schemeClr>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Counts, migration timing, LAD, genetic run ID, CWT run</a:t>
            </a:r>
            <a:br>
              <a:rPr lang="en-US" sz="1800" dirty="0">
                <a:solidFill>
                  <a:schemeClr val="bg1"/>
                </a:solidFill>
                <a:latin typeface="Calibri" panose="020F0502020204030204" pitchFamily="34" charset="0"/>
                <a:cs typeface="Calibri" panose="020F0502020204030204" pitchFamily="34" charset="0"/>
              </a:rPr>
            </a:br>
            <a:r>
              <a:rPr lang="en-US" sz="1800" b="1" dirty="0">
                <a:solidFill>
                  <a:schemeClr val="accent6">
                    <a:lumMod val="40000"/>
                    <a:lumOff val="60000"/>
                  </a:schemeClr>
                </a:solidFill>
                <a:latin typeface="Calibri" panose="020F0502020204030204" pitchFamily="34" charset="0"/>
                <a:cs typeface="Calibri" panose="020F0502020204030204" pitchFamily="34" charset="0"/>
              </a:rPr>
              <a:t>				</a:t>
            </a:r>
            <a:endParaRPr lang="en-US" sz="1800" dirty="0">
              <a:solidFill>
                <a:schemeClr val="accent6">
                  <a:lumMod val="40000"/>
                  <a:lumOff val="60000"/>
                </a:schemeClr>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Adult escapement </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b="1" dirty="0">
                <a:solidFill>
                  <a:schemeClr val="accent6">
                    <a:lumMod val="40000"/>
                    <a:lumOff val="60000"/>
                  </a:schemeClr>
                </a:solidFill>
                <a:latin typeface="Calibri" panose="020F0502020204030204" pitchFamily="34" charset="0"/>
                <a:cs typeface="Calibri" panose="020F0502020204030204" pitchFamily="34" charset="0"/>
              </a:rPr>
              <a:t>(</a:t>
            </a:r>
            <a:r>
              <a:rPr lang="en-US" sz="1600" dirty="0" err="1">
                <a:solidFill>
                  <a:schemeClr val="accent6">
                    <a:lumMod val="40000"/>
                    <a:lumOff val="60000"/>
                  </a:schemeClr>
                </a:solidFill>
                <a:latin typeface="Calibri" panose="020F0502020204030204" pitchFamily="34" charset="0"/>
                <a:cs typeface="Calibri" panose="020F0502020204030204" pitchFamily="34" charset="0"/>
              </a:rPr>
              <a:t>GrandTab</a:t>
            </a:r>
            <a:r>
              <a:rPr lang="en-US" sz="1600" dirty="0">
                <a:solidFill>
                  <a:schemeClr val="accent6">
                    <a:lumMod val="40000"/>
                    <a:lumOff val="60000"/>
                  </a:schemeClr>
                </a:solidFill>
                <a:latin typeface="Calibri" panose="020F0502020204030204" pitchFamily="34" charset="0"/>
                <a:cs typeface="Calibri" panose="020F0502020204030204" pitchFamily="34" charset="0"/>
              </a:rPr>
              <a:t>, CDFW via </a:t>
            </a:r>
            <a:r>
              <a:rPr lang="en-US" sz="1600" dirty="0" err="1">
                <a:solidFill>
                  <a:schemeClr val="accent6">
                    <a:lumMod val="40000"/>
                    <a:lumOff val="60000"/>
                  </a:schemeClr>
                </a:solidFill>
                <a:latin typeface="Calibri" panose="020F0502020204030204" pitchFamily="34" charset="0"/>
                <a:cs typeface="Calibri" panose="020F0502020204030204" pitchFamily="34" charset="0"/>
              </a:rPr>
              <a:t>CalFish</a:t>
            </a:r>
            <a:r>
              <a:rPr lang="en-US" sz="1600" dirty="0">
                <a:solidFill>
                  <a:schemeClr val="accent6">
                    <a:lumMod val="40000"/>
                    <a:lumOff val="60000"/>
                  </a:schemeClr>
                </a:solidFill>
                <a:latin typeface="Calibri" panose="020F0502020204030204" pitchFamily="34" charset="0"/>
                <a:cs typeface="Calibri" panose="020F0502020204030204" pitchFamily="34" charset="0"/>
              </a:rPr>
              <a:t>)</a:t>
            </a:r>
            <a:br>
              <a:rPr lang="en-US" sz="1600" dirty="0">
                <a:solidFill>
                  <a:schemeClr val="accent6">
                    <a:lumMod val="40000"/>
                    <a:lumOff val="60000"/>
                  </a:schemeClr>
                </a:solidFill>
                <a:latin typeface="Calibri" panose="020F0502020204030204" pitchFamily="34" charset="0"/>
                <a:cs typeface="Calibri" panose="020F0502020204030204" pitchFamily="34" charset="0"/>
              </a:rPr>
            </a:br>
            <a:br>
              <a:rPr lang="en-US" sz="1600" dirty="0">
                <a:solidFill>
                  <a:schemeClr val="accent6">
                    <a:lumMod val="40000"/>
                    <a:lumOff val="60000"/>
                  </a:schemeClr>
                </a:solidFill>
                <a:latin typeface="Calibri" panose="020F0502020204030204" pitchFamily="34" charset="0"/>
                <a:cs typeface="Calibri" panose="020F0502020204030204" pitchFamily="34" charset="0"/>
              </a:rPr>
            </a:br>
            <a:br>
              <a:rPr lang="en-US" sz="1600" dirty="0">
                <a:solidFill>
                  <a:schemeClr val="accent6">
                    <a:lumMod val="40000"/>
                    <a:lumOff val="60000"/>
                  </a:schemeClr>
                </a:solidFill>
                <a:latin typeface="Calibri" panose="020F0502020204030204" pitchFamily="34" charset="0"/>
                <a:cs typeface="Calibri" panose="020F0502020204030204" pitchFamily="34" charset="0"/>
              </a:rPr>
            </a:br>
            <a:endParaRPr lang="en-US" sz="1600" dirty="0">
              <a:solidFill>
                <a:schemeClr val="accent6">
                  <a:lumMod val="40000"/>
                  <a:lumOff val="60000"/>
                </a:schemeClr>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Coded wire tag </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dirty="0">
                <a:solidFill>
                  <a:schemeClr val="accent6">
                    <a:lumMod val="40000"/>
                    <a:lumOff val="60000"/>
                  </a:schemeClr>
                </a:solidFill>
                <a:latin typeface="Calibri" panose="020F0502020204030204" pitchFamily="34" charset="0"/>
                <a:cs typeface="Calibri" panose="020F0502020204030204" pitchFamily="34" charset="0"/>
              </a:rPr>
              <a:t>(RMPC/RMIS, PSMFC)</a:t>
            </a:r>
            <a:br>
              <a:rPr lang="en-US" sz="1600" dirty="0">
                <a:solidFill>
                  <a:schemeClr val="accent6">
                    <a:lumMod val="40000"/>
                    <a:lumOff val="60000"/>
                  </a:schemeClr>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Smolt-to-adult survival</a:t>
            </a:r>
            <a:br>
              <a:rPr lang="en-US" sz="1400" dirty="0">
                <a:solidFill>
                  <a:schemeClr val="bg1"/>
                </a:solidFill>
                <a:latin typeface="Calibri" panose="020F0502020204030204" pitchFamily="34" charset="0"/>
                <a:cs typeface="Calibri" panose="020F0502020204030204" pitchFamily="34" charset="0"/>
              </a:rPr>
            </a:br>
            <a:endParaRPr lang="en-US" sz="1400" dirty="0">
              <a:solidFill>
                <a:schemeClr val="bg1"/>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Redd and carcass survey </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dirty="0">
                <a:solidFill>
                  <a:schemeClr val="accent6">
                    <a:lumMod val="40000"/>
                    <a:lumOff val="60000"/>
                  </a:schemeClr>
                </a:solidFill>
                <a:latin typeface="Calibri" panose="020F0502020204030204" pitchFamily="34" charset="0"/>
                <a:cs typeface="Calibri" panose="020F0502020204030204" pitchFamily="34" charset="0"/>
              </a:rPr>
              <a:t>(CDFW via </a:t>
            </a:r>
            <a:r>
              <a:rPr lang="en-US" sz="1600" dirty="0" err="1">
                <a:solidFill>
                  <a:schemeClr val="accent6">
                    <a:lumMod val="40000"/>
                    <a:lumOff val="60000"/>
                  </a:schemeClr>
                </a:solidFill>
                <a:latin typeface="Calibri" panose="020F0502020204030204" pitchFamily="34" charset="0"/>
                <a:cs typeface="Calibri" panose="020F0502020204030204" pitchFamily="34" charset="0"/>
              </a:rPr>
              <a:t>CalFish</a:t>
            </a:r>
            <a:r>
              <a:rPr lang="en-US" sz="1600" dirty="0">
                <a:solidFill>
                  <a:schemeClr val="accent6">
                    <a:lumMod val="40000"/>
                    <a:lumOff val="60000"/>
                  </a:schemeClr>
                </a:solidFill>
                <a:latin typeface="Calibri" panose="020F0502020204030204" pitchFamily="34" charset="0"/>
                <a:cs typeface="Calibri" panose="020F0502020204030204" pitchFamily="34" charset="0"/>
              </a:rPr>
              <a:t>)</a:t>
            </a:r>
            <a:br>
              <a:rPr lang="en-US" sz="1800" dirty="0">
                <a:solidFill>
                  <a:schemeClr val="accent6">
                    <a:lumMod val="40000"/>
                    <a:lumOff val="60000"/>
                  </a:schemeClr>
                </a:solidFill>
                <a:latin typeface="Calibri" panose="020F0502020204030204" pitchFamily="34" charset="0"/>
                <a:cs typeface="Calibri" panose="020F0502020204030204" pitchFamily="34" charset="0"/>
              </a:rPr>
            </a:br>
            <a:endParaRPr lang="en-US" sz="1800" dirty="0">
              <a:solidFill>
                <a:schemeClr val="accent6">
                  <a:lumMod val="40000"/>
                  <a:lumOff val="60000"/>
                </a:schemeClr>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Juvenile Production Estimate </a:t>
            </a:r>
            <a:r>
              <a:rPr lang="en-US" sz="1800" dirty="0">
                <a:solidFill>
                  <a:schemeClr val="accent6">
                    <a:lumMod val="40000"/>
                    <a:lumOff val="60000"/>
                  </a:schemeClr>
                </a:solidFill>
                <a:latin typeface="Calibri" panose="020F0502020204030204" pitchFamily="34" charset="0"/>
                <a:cs typeface="Calibri" panose="020F0502020204030204" pitchFamily="34" charset="0"/>
              </a:rPr>
              <a:t>(JPE)</a:t>
            </a:r>
            <a:br>
              <a:rPr lang="en-US" sz="1800" dirty="0">
                <a:solidFill>
                  <a:schemeClr val="accent6">
                    <a:lumMod val="40000"/>
                    <a:lumOff val="60000"/>
                  </a:schemeClr>
                </a:solidFill>
                <a:latin typeface="Calibri" panose="020F0502020204030204" pitchFamily="34" charset="0"/>
                <a:cs typeface="Calibri" panose="020F0502020204030204" pitchFamily="34" charset="0"/>
              </a:rPr>
            </a:br>
            <a:r>
              <a:rPr lang="en-US" sz="1600" dirty="0">
                <a:solidFill>
                  <a:schemeClr val="accent6">
                    <a:lumMod val="40000"/>
                    <a:lumOff val="60000"/>
                  </a:schemeClr>
                </a:solidFill>
                <a:latin typeface="Calibri" panose="020F0502020204030204" pitchFamily="34" charset="0"/>
                <a:cs typeface="Calibri" panose="020F0502020204030204" pitchFamily="34" charset="0"/>
              </a:rPr>
              <a:t>(NOAA)</a:t>
            </a:r>
            <a:br>
              <a:rPr lang="en-US" sz="1800" dirty="0">
                <a:solidFill>
                  <a:schemeClr val="accent6">
                    <a:lumMod val="40000"/>
                    <a:lumOff val="60000"/>
                  </a:schemeClr>
                </a:solidFill>
                <a:latin typeface="Calibri" panose="020F0502020204030204" pitchFamily="34" charset="0"/>
                <a:cs typeface="Calibri" panose="020F0502020204030204" pitchFamily="34" charset="0"/>
              </a:rPr>
            </a:br>
            <a:endParaRPr lang="en-US" sz="1800" dirty="0">
              <a:solidFill>
                <a:schemeClr val="accent6">
                  <a:lumMod val="40000"/>
                  <a:lumOff val="60000"/>
                </a:schemeClr>
              </a:solidFill>
              <a:latin typeface="Calibri" panose="020F0502020204030204" pitchFamily="34" charset="0"/>
              <a:cs typeface="Calibri" panose="020F0502020204030204" pitchFamily="34" charset="0"/>
            </a:endParaRPr>
          </a:p>
          <a:p>
            <a:pPr lvl="1"/>
            <a:r>
              <a:rPr lang="en-US" sz="1800" b="1" dirty="0">
                <a:solidFill>
                  <a:schemeClr val="accent6">
                    <a:lumMod val="40000"/>
                    <a:lumOff val="60000"/>
                  </a:schemeClr>
                </a:solidFill>
                <a:latin typeface="Calibri" panose="020F0502020204030204" pitchFamily="34" charset="0"/>
                <a:cs typeface="Calibri" panose="020F0502020204030204" pitchFamily="34" charset="0"/>
              </a:rPr>
              <a:t>Delta Smelt </a:t>
            </a:r>
            <a:br>
              <a:rPr lang="en-US" sz="1800" b="1" dirty="0">
                <a:solidFill>
                  <a:schemeClr val="accent6">
                    <a:lumMod val="40000"/>
                    <a:lumOff val="60000"/>
                  </a:schemeClr>
                </a:solidFill>
                <a:latin typeface="Calibri" panose="020F0502020204030204" pitchFamily="34" charset="0"/>
                <a:cs typeface="Calibri" panose="020F0502020204030204" pitchFamily="34" charset="0"/>
              </a:rPr>
            </a:br>
            <a:r>
              <a:rPr lang="en-US" sz="1600" b="1" dirty="0">
                <a:solidFill>
                  <a:schemeClr val="accent6">
                    <a:lumMod val="40000"/>
                    <a:lumOff val="60000"/>
                  </a:schemeClr>
                </a:solidFill>
                <a:latin typeface="Calibri" panose="020F0502020204030204" pitchFamily="34" charset="0"/>
                <a:cs typeface="Calibri" panose="020F0502020204030204" pitchFamily="34" charset="0"/>
              </a:rPr>
              <a:t>(</a:t>
            </a:r>
            <a:r>
              <a:rPr lang="en-US" sz="1600" dirty="0">
                <a:solidFill>
                  <a:schemeClr val="accent6">
                    <a:lumMod val="40000"/>
                    <a:lumOff val="60000"/>
                  </a:schemeClr>
                </a:solidFill>
                <a:latin typeface="Calibri" panose="020F0502020204030204" pitchFamily="34" charset="0"/>
                <a:cs typeface="Calibri" panose="020F0502020204030204" pitchFamily="34" charset="0"/>
              </a:rPr>
              <a:t>USFWS Lodi, CDFW; not </a:t>
            </a:r>
            <a:r>
              <a:rPr lang="en-US" sz="1600" dirty="0" err="1">
                <a:solidFill>
                  <a:schemeClr val="accent6">
                    <a:lumMod val="40000"/>
                    <a:lumOff val="60000"/>
                  </a:schemeClr>
                </a:solidFill>
                <a:latin typeface="Calibri" panose="020F0502020204030204" pitchFamily="34" charset="0"/>
                <a:cs typeface="Calibri" panose="020F0502020204030204" pitchFamily="34" charset="0"/>
              </a:rPr>
              <a:t>CalFish</a:t>
            </a:r>
            <a:r>
              <a:rPr lang="en-US" sz="1600" dirty="0">
                <a:solidFill>
                  <a:schemeClr val="accent6">
                    <a:lumMod val="40000"/>
                    <a:lumOff val="60000"/>
                  </a:schemeClr>
                </a:solidFill>
                <a:latin typeface="Calibri" panose="020F0502020204030204" pitchFamily="34" charset="0"/>
                <a:cs typeface="Calibri" panose="020F0502020204030204" pitchFamily="34" charset="0"/>
              </a:rPr>
              <a:t>)</a:t>
            </a:r>
            <a:br>
              <a:rPr lang="en-US" sz="1800" dirty="0">
                <a:solidFill>
                  <a:schemeClr val="accent6">
                    <a:lumMod val="40000"/>
                    <a:lumOff val="60000"/>
                  </a:schemeClr>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Current and historical surveys</a:t>
            </a:r>
            <a:br>
              <a:rPr lang="en-US" sz="1400" dirty="0">
                <a:solidFill>
                  <a:schemeClr val="bg1"/>
                </a:solidFill>
                <a:latin typeface="Calibri" panose="020F0502020204030204" pitchFamily="34" charset="0"/>
                <a:cs typeface="Calibri" panose="020F0502020204030204" pitchFamily="34" charset="0"/>
              </a:rPr>
            </a:br>
            <a:endParaRPr lang="en-US" sz="1400" dirty="0">
              <a:solidFill>
                <a:schemeClr val="bg1"/>
              </a:solidFill>
              <a:latin typeface="Calibri" panose="020F0502020204030204" pitchFamily="34" charset="0"/>
              <a:cs typeface="Calibri" panose="020F0502020204030204" pitchFamily="34" charset="0"/>
            </a:endParaRPr>
          </a:p>
          <a:p>
            <a:pPr lvl="1"/>
            <a:r>
              <a:rPr lang="en-US" sz="1800" dirty="0">
                <a:solidFill>
                  <a:schemeClr val="accent6">
                    <a:lumMod val="40000"/>
                    <a:lumOff val="60000"/>
                  </a:schemeClr>
                </a:solidFill>
                <a:latin typeface="Calibri" panose="020F0502020204030204" pitchFamily="34" charset="0"/>
                <a:cs typeface="Calibri" panose="020F0502020204030204" pitchFamily="34" charset="0"/>
              </a:rPr>
              <a:t>Etc.</a:t>
            </a:r>
          </a:p>
        </p:txBody>
      </p:sp>
      <p:sp>
        <p:nvSpPr>
          <p:cNvPr id="12" name="TextBox 11">
            <a:extLst>
              <a:ext uri="{FF2B5EF4-FFF2-40B4-BE49-F238E27FC236}">
                <a16:creationId xmlns:a16="http://schemas.microsoft.com/office/drawing/2014/main" id="{D9C6CD3C-3BE7-0DFC-D813-EC6445E853C6}"/>
              </a:ext>
            </a:extLst>
          </p:cNvPr>
          <p:cNvSpPr txBox="1"/>
          <p:nvPr/>
        </p:nvSpPr>
        <p:spPr>
          <a:xfrm>
            <a:off x="616226" y="79845"/>
            <a:ext cx="10237304" cy="707886"/>
          </a:xfrm>
          <a:prstGeom prst="rect">
            <a:avLst/>
          </a:prstGeom>
          <a:noFill/>
        </p:spPr>
        <p:txBody>
          <a:bodyPr wrap="square">
            <a:spAutoFit/>
          </a:bodyPr>
          <a:lstStyle/>
          <a:p>
            <a:pPr marL="0" indent="0" algn="ctr">
              <a:buNone/>
            </a:pPr>
            <a:r>
              <a:rPr lang="en-US" sz="4000" b="1" dirty="0">
                <a:solidFill>
                  <a:schemeClr val="bg1"/>
                </a:solidFill>
                <a:latin typeface="Calibri" panose="020F0502020204030204" pitchFamily="34" charset="0"/>
                <a:cs typeface="Calibri" panose="020F0502020204030204" pitchFamily="34" charset="0"/>
              </a:rPr>
              <a:t>Snapshot of data available on </a:t>
            </a:r>
            <a:r>
              <a:rPr lang="en-US" sz="4000" b="1" dirty="0" err="1">
                <a:solidFill>
                  <a:schemeClr val="bg1"/>
                </a:solidFill>
                <a:latin typeface="Calibri" panose="020F0502020204030204" pitchFamily="34" charset="0"/>
                <a:cs typeface="Calibri" panose="020F0502020204030204" pitchFamily="34" charset="0"/>
              </a:rPr>
              <a:t>SacPAS</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11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7EDF9F-B83D-5E93-8CD7-CC408D22ACB6}"/>
              </a:ext>
            </a:extLst>
          </p:cNvPr>
          <p:cNvSpPr/>
          <p:nvPr/>
        </p:nvSpPr>
        <p:spPr>
          <a:xfrm>
            <a:off x="0" y="256032"/>
            <a:ext cx="12192000" cy="6035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font, screenshot, logo&#10;&#10;Description automatically generated">
            <a:extLst>
              <a:ext uri="{FF2B5EF4-FFF2-40B4-BE49-F238E27FC236}">
                <a16:creationId xmlns:a16="http://schemas.microsoft.com/office/drawing/2014/main" id="{8F70B0C7-78F9-9F0B-5E3F-8337245974C4}"/>
              </a:ext>
            </a:extLst>
          </p:cNvPr>
          <p:cNvPicPr>
            <a:picLocks noChangeAspect="1"/>
          </p:cNvPicPr>
          <p:nvPr/>
        </p:nvPicPr>
        <p:blipFill rotWithShape="1">
          <a:blip r:embed="rId3"/>
          <a:srcRect l="1273" r="2192" b="35329"/>
          <a:stretch/>
        </p:blipFill>
        <p:spPr>
          <a:xfrm>
            <a:off x="575987" y="4506242"/>
            <a:ext cx="4800685" cy="1040137"/>
          </a:xfrm>
          <a:prstGeom prst="rect">
            <a:avLst/>
          </a:prstGeom>
        </p:spPr>
      </p:pic>
      <p:pic>
        <p:nvPicPr>
          <p:cNvPr id="4" name="Picture 3" descr="A picture containing text, font, cartoon, design&#10;&#10;Description automatically generated">
            <a:extLst>
              <a:ext uri="{FF2B5EF4-FFF2-40B4-BE49-F238E27FC236}">
                <a16:creationId xmlns:a16="http://schemas.microsoft.com/office/drawing/2014/main" id="{9032A151-D953-4B88-FEC0-4B3EB31A8E13}"/>
              </a:ext>
            </a:extLst>
          </p:cNvPr>
          <p:cNvPicPr>
            <a:picLocks noChangeAspect="1"/>
          </p:cNvPicPr>
          <p:nvPr/>
        </p:nvPicPr>
        <p:blipFill>
          <a:blip r:embed="rId4"/>
          <a:stretch>
            <a:fillRect/>
          </a:stretch>
        </p:blipFill>
        <p:spPr>
          <a:xfrm>
            <a:off x="575987" y="1596502"/>
            <a:ext cx="4800685" cy="279228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E16D63F-D57C-860D-0C3D-BED8646F519B}"/>
              </a:ext>
            </a:extLst>
          </p:cNvPr>
          <p:cNvPicPr>
            <a:picLocks noChangeAspect="1"/>
          </p:cNvPicPr>
          <p:nvPr/>
        </p:nvPicPr>
        <p:blipFill rotWithShape="1">
          <a:blip r:embed="rId5"/>
          <a:srcRect r="5900"/>
          <a:stretch/>
        </p:blipFill>
        <p:spPr>
          <a:xfrm>
            <a:off x="6096000" y="448056"/>
            <a:ext cx="5736336" cy="3092259"/>
          </a:xfrm>
          <a:prstGeom prst="rect">
            <a:avLst/>
          </a:prstGeom>
        </p:spPr>
      </p:pic>
      <p:sp>
        <p:nvSpPr>
          <p:cNvPr id="10" name="TextBox 9">
            <a:extLst>
              <a:ext uri="{FF2B5EF4-FFF2-40B4-BE49-F238E27FC236}">
                <a16:creationId xmlns:a16="http://schemas.microsoft.com/office/drawing/2014/main" id="{82CE3DB8-16C1-5E98-481B-61840B926DA3}"/>
              </a:ext>
            </a:extLst>
          </p:cNvPr>
          <p:cNvSpPr txBox="1"/>
          <p:nvPr/>
        </p:nvSpPr>
        <p:spPr>
          <a:xfrm>
            <a:off x="6114288" y="53078"/>
            <a:ext cx="1387239" cy="400110"/>
          </a:xfrm>
          <a:prstGeom prst="rect">
            <a:avLst/>
          </a:prstGeom>
          <a:noFill/>
        </p:spPr>
        <p:txBody>
          <a:bodyPr wrap="none" rtlCol="0">
            <a:spAutoFit/>
          </a:bodyPr>
          <a:lstStyle/>
          <a:p>
            <a:r>
              <a:rPr lang="en-US" sz="2000" b="1" dirty="0" err="1">
                <a:solidFill>
                  <a:schemeClr val="accent6">
                    <a:lumMod val="60000"/>
                    <a:lumOff val="40000"/>
                  </a:schemeClr>
                </a:solidFill>
              </a:rPr>
              <a:t>MegaMenu</a:t>
            </a:r>
            <a:endParaRPr lang="en-US" sz="2000" b="1" dirty="0">
              <a:solidFill>
                <a:schemeClr val="accent6">
                  <a:lumMod val="60000"/>
                  <a:lumOff val="40000"/>
                </a:schemeClr>
              </a:solidFill>
            </a:endParaRPr>
          </a:p>
        </p:txBody>
      </p:sp>
      <p:sp>
        <p:nvSpPr>
          <p:cNvPr id="11" name="TextBox 10">
            <a:extLst>
              <a:ext uri="{FF2B5EF4-FFF2-40B4-BE49-F238E27FC236}">
                <a16:creationId xmlns:a16="http://schemas.microsoft.com/office/drawing/2014/main" id="{37E49F3D-BB26-186A-BBC6-5B7FB597A831}"/>
              </a:ext>
            </a:extLst>
          </p:cNvPr>
          <p:cNvSpPr txBox="1"/>
          <p:nvPr/>
        </p:nvSpPr>
        <p:spPr>
          <a:xfrm>
            <a:off x="6121710" y="3751740"/>
            <a:ext cx="2799613" cy="400110"/>
          </a:xfrm>
          <a:prstGeom prst="rect">
            <a:avLst/>
          </a:prstGeom>
          <a:noFill/>
        </p:spPr>
        <p:txBody>
          <a:bodyPr wrap="none" rtlCol="0">
            <a:spAutoFit/>
          </a:bodyPr>
          <a:lstStyle/>
          <a:p>
            <a:r>
              <a:rPr lang="en-US" sz="2000" b="1" dirty="0">
                <a:solidFill>
                  <a:schemeClr val="accent6">
                    <a:lumMod val="60000"/>
                    <a:lumOff val="40000"/>
                  </a:schemeClr>
                </a:solidFill>
              </a:rPr>
              <a:t>Customized query forms</a:t>
            </a:r>
          </a:p>
        </p:txBody>
      </p:sp>
      <p:pic>
        <p:nvPicPr>
          <p:cNvPr id="12" name="Picture 11" descr="A screenshot of a computer&#10;&#10;Description automatically generated">
            <a:extLst>
              <a:ext uri="{FF2B5EF4-FFF2-40B4-BE49-F238E27FC236}">
                <a16:creationId xmlns:a16="http://schemas.microsoft.com/office/drawing/2014/main" id="{7FD5A86A-FFF5-A9C9-EBFA-55C58D0BB1C7}"/>
              </a:ext>
            </a:extLst>
          </p:cNvPr>
          <p:cNvPicPr>
            <a:picLocks noChangeAspect="1"/>
          </p:cNvPicPr>
          <p:nvPr/>
        </p:nvPicPr>
        <p:blipFill>
          <a:blip r:embed="rId6"/>
          <a:stretch>
            <a:fillRect/>
          </a:stretch>
        </p:blipFill>
        <p:spPr>
          <a:xfrm>
            <a:off x="6114288" y="4130451"/>
            <a:ext cx="5718048" cy="2624085"/>
          </a:xfrm>
          <a:prstGeom prst="rect">
            <a:avLst/>
          </a:prstGeom>
        </p:spPr>
      </p:pic>
      <p:sp>
        <p:nvSpPr>
          <p:cNvPr id="2" name="Slide Number Placeholder 1">
            <a:extLst>
              <a:ext uri="{FF2B5EF4-FFF2-40B4-BE49-F238E27FC236}">
                <a16:creationId xmlns:a16="http://schemas.microsoft.com/office/drawing/2014/main" id="{1D7B371C-0364-F37E-7C31-FB5EA540F20E}"/>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183600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069A09-2289-4832-E09F-D163FD09FF68}"/>
              </a:ext>
            </a:extLst>
          </p:cNvPr>
          <p:cNvSpPr>
            <a:spLocks noGrp="1"/>
          </p:cNvSpPr>
          <p:nvPr>
            <p:ph type="title"/>
          </p:nvPr>
        </p:nvSpPr>
        <p:spPr>
          <a:xfrm>
            <a:off x="285750" y="2552700"/>
            <a:ext cx="5415697" cy="2858046"/>
          </a:xfrm>
        </p:spPr>
        <p:txBody>
          <a:bodyPr anchor="t">
            <a:normAutofit/>
          </a:bodyPr>
          <a:lstStyle/>
          <a:p>
            <a:pPr algn="ctr"/>
            <a:r>
              <a:rPr lang="en-US" sz="3400" cap="none" dirty="0">
                <a:solidFill>
                  <a:schemeClr val="tx1">
                    <a:lumMod val="85000"/>
                    <a:lumOff val="15000"/>
                  </a:schemeClr>
                </a:solidFill>
                <a:latin typeface="Calibri" panose="020F0502020204030204" pitchFamily="34" charset="0"/>
                <a:cs typeface="Calibri" panose="020F0502020204030204" pitchFamily="34" charset="0"/>
              </a:rPr>
              <a:t>What database management looks like in practice </a:t>
            </a:r>
            <a:br>
              <a:rPr lang="en-US" sz="3400" cap="none" dirty="0">
                <a:solidFill>
                  <a:schemeClr val="tx1">
                    <a:lumMod val="85000"/>
                    <a:lumOff val="15000"/>
                  </a:schemeClr>
                </a:solidFill>
                <a:latin typeface="Calibri" panose="020F0502020204030204" pitchFamily="34" charset="0"/>
                <a:cs typeface="Calibri" panose="020F0502020204030204" pitchFamily="34" charset="0"/>
              </a:rPr>
            </a:br>
            <a:r>
              <a:rPr lang="en-US" sz="3400" cap="none" dirty="0">
                <a:solidFill>
                  <a:schemeClr val="tx1">
                    <a:lumMod val="85000"/>
                    <a:lumOff val="15000"/>
                  </a:schemeClr>
                </a:solidFill>
                <a:latin typeface="Calibri" panose="020F0502020204030204" pitchFamily="34" charset="0"/>
                <a:cs typeface="Calibri" panose="020F0502020204030204" pitchFamily="34" charset="0"/>
              </a:rPr>
              <a:t>with SacPAS</a:t>
            </a:r>
          </a:p>
        </p:txBody>
      </p:sp>
      <p:sp>
        <p:nvSpPr>
          <p:cNvPr id="10" name="Rectangle 9">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7E994FD7-137B-0567-5243-CF7C8FA9C39E}"/>
              </a:ext>
            </a:extLst>
          </p:cNvPr>
          <p:cNvGrpSpPr/>
          <p:nvPr/>
        </p:nvGrpSpPr>
        <p:grpSpPr>
          <a:xfrm>
            <a:off x="6856999" y="1762902"/>
            <a:ext cx="4361781" cy="3331611"/>
            <a:chOff x="6856999" y="1762902"/>
            <a:chExt cx="4361781" cy="3331611"/>
          </a:xfrm>
        </p:grpSpPr>
        <p:pic>
          <p:nvPicPr>
            <p:cNvPr id="13" name="Picture 12" descr="A diagram of data processing&#10;&#10;Description automatically generated">
              <a:extLst>
                <a:ext uri="{FF2B5EF4-FFF2-40B4-BE49-F238E27FC236}">
                  <a16:creationId xmlns:a16="http://schemas.microsoft.com/office/drawing/2014/main" id="{82084675-2BE9-A90F-AB7B-418EE792C71E}"/>
                </a:ext>
              </a:extLst>
            </p:cNvPr>
            <p:cNvPicPr>
              <a:picLocks noChangeAspect="1"/>
            </p:cNvPicPr>
            <p:nvPr/>
          </p:nvPicPr>
          <p:blipFill>
            <a:blip r:embed="rId3"/>
            <a:stretch>
              <a:fillRect/>
            </a:stretch>
          </p:blipFill>
          <p:spPr>
            <a:xfrm>
              <a:off x="6856999" y="1762902"/>
              <a:ext cx="4361781" cy="3331611"/>
            </a:xfrm>
            <a:prstGeom prst="rect">
              <a:avLst/>
            </a:prstGeom>
          </p:spPr>
        </p:pic>
        <p:pic>
          <p:nvPicPr>
            <p:cNvPr id="9" name="Content Placeholder 4">
              <a:extLst>
                <a:ext uri="{FF2B5EF4-FFF2-40B4-BE49-F238E27FC236}">
                  <a16:creationId xmlns:a16="http://schemas.microsoft.com/office/drawing/2014/main" id="{3613DAF4-C8DF-1632-AB83-EC361F905882}"/>
                </a:ext>
              </a:extLst>
            </p:cNvPr>
            <p:cNvPicPr>
              <a:picLocks noChangeAspect="1"/>
            </p:cNvPicPr>
            <p:nvPr/>
          </p:nvPicPr>
          <p:blipFill rotWithShape="1">
            <a:blip r:embed="rId4"/>
            <a:srcRect l="567" t="62644" r="95416" b="31950"/>
            <a:stretch/>
          </p:blipFill>
          <p:spPr>
            <a:xfrm>
              <a:off x="7706495" y="3169712"/>
              <a:ext cx="551019" cy="552894"/>
            </a:xfrm>
            <a:prstGeom prst="rect">
              <a:avLst/>
            </a:prstGeom>
          </p:spPr>
        </p:pic>
      </p:grpSp>
      <p:sp>
        <p:nvSpPr>
          <p:cNvPr id="3" name="Slide Number Placeholder 2">
            <a:extLst>
              <a:ext uri="{FF2B5EF4-FFF2-40B4-BE49-F238E27FC236}">
                <a16:creationId xmlns:a16="http://schemas.microsoft.com/office/drawing/2014/main" id="{5978F812-8A06-5399-5E83-8AF7A8D950A0}"/>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3004099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8A1E0A-5D32-CB1C-C694-624EB5A834DF}"/>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dirty="0">
                <a:solidFill>
                  <a:srgbClr val="FFFFFF">
                    <a:alpha val="90000"/>
                  </a:srgbClr>
                </a:solidFill>
                <a:latin typeface="Calibri" panose="020F0502020204030204" pitchFamily="34" charset="0"/>
                <a:cs typeface="Calibri" panose="020F0502020204030204" pitchFamily="34" charset="0"/>
              </a:rPr>
              <a:t> </a:t>
            </a:r>
            <a:br>
              <a:rPr lang="en-US" sz="6600" b="0" kern="1200" cap="all" dirty="0">
                <a:solidFill>
                  <a:srgbClr val="FFFFFF">
                    <a:alpha val="90000"/>
                  </a:srgbClr>
                </a:solidFill>
                <a:latin typeface="Calibri" panose="020F0502020204030204" pitchFamily="34" charset="0"/>
                <a:cs typeface="Calibri" panose="020F0502020204030204" pitchFamily="34" charset="0"/>
              </a:rPr>
            </a:br>
            <a:r>
              <a:rPr lang="en-US" sz="6600" b="0" kern="1200" cap="all" dirty="0">
                <a:solidFill>
                  <a:srgbClr val="FFFFFF">
                    <a:alpha val="90000"/>
                  </a:srgbClr>
                </a:solidFill>
                <a:latin typeface="Calibri" panose="020F0502020204030204" pitchFamily="34" charset="0"/>
                <a:cs typeface="Calibri" panose="020F0502020204030204" pitchFamily="34" charset="0"/>
              </a:rPr>
              <a:t>Examples</a:t>
            </a:r>
          </a:p>
        </p:txBody>
      </p:sp>
      <p:sp>
        <p:nvSpPr>
          <p:cNvPr id="18" name="Rectangle 17">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9AE80DD3-AC9E-8C8B-75AF-C82ADDAA2263}"/>
              </a:ext>
            </a:extLst>
          </p:cNvPr>
          <p:cNvSpPr>
            <a:spLocks noGrp="1"/>
          </p:cNvSpPr>
          <p:nvPr>
            <p:ph idx="1"/>
          </p:nvPr>
        </p:nvSpPr>
        <p:spPr>
          <a:xfrm>
            <a:off x="7184944" y="3544025"/>
            <a:ext cx="4690369" cy="1329633"/>
          </a:xfrm>
          <a:ln w="57150">
            <a:noFill/>
          </a:ln>
        </p:spPr>
        <p:txBody>
          <a:bodyPr anchor="t">
            <a:normAutofit/>
          </a:bodyPr>
          <a:lstStyle/>
          <a:p>
            <a:r>
              <a:rPr lang="en-US" sz="2000" dirty="0">
                <a:latin typeface="Calibri" panose="020F0502020204030204" pitchFamily="34" charset="0"/>
                <a:cs typeface="Calibri" panose="020F0502020204030204" pitchFamily="34" charset="0"/>
              </a:rPr>
              <a:t>Sharing some perspectives from </a:t>
            </a:r>
            <a:r>
              <a:rPr lang="en-US" sz="2000" dirty="0" err="1">
                <a:latin typeface="Calibri" panose="020F0502020204030204" pitchFamily="34" charset="0"/>
                <a:cs typeface="Calibri" panose="020F0502020204030204" pitchFamily="34" charset="0"/>
              </a:rPr>
              <a:t>SacPAS</a:t>
            </a:r>
            <a:r>
              <a:rPr lang="en-US" sz="2000" dirty="0">
                <a:latin typeface="Calibri" panose="020F0502020204030204" pitchFamily="34" charset="0"/>
                <a:cs typeface="Calibri" panose="020F0502020204030204" pitchFamily="34" charset="0"/>
              </a:rPr>
              <a:t> with examples that we’ve experienced</a:t>
            </a:r>
          </a:p>
        </p:txBody>
      </p:sp>
      <p:sp>
        <p:nvSpPr>
          <p:cNvPr id="4" name="Slide Number Placeholder 3">
            <a:extLst>
              <a:ext uri="{FF2B5EF4-FFF2-40B4-BE49-F238E27FC236}">
                <a16:creationId xmlns:a16="http://schemas.microsoft.com/office/drawing/2014/main" id="{5F9DBA5A-A252-C432-1EEC-9D258076273E}"/>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21024648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8E3082-CA90-C367-B4C1-E23E206831C5}"/>
              </a:ext>
            </a:extLst>
          </p:cNvPr>
          <p:cNvSpPr>
            <a:spLocks noGrp="1"/>
          </p:cNvSpPr>
          <p:nvPr>
            <p:ph type="title"/>
          </p:nvPr>
        </p:nvSpPr>
        <p:spPr>
          <a:xfrm>
            <a:off x="959157" y="1113764"/>
            <a:ext cx="3269749" cy="4624327"/>
          </a:xfrm>
        </p:spPr>
        <p:txBody>
          <a:bodyPr anchor="ctr">
            <a:normAutofit/>
          </a:bodyPr>
          <a:lstStyle/>
          <a:p>
            <a:r>
              <a:rPr lang="en-US" cap="none" dirty="0">
                <a:solidFill>
                  <a:schemeClr val="accent6">
                    <a:lumMod val="20000"/>
                    <a:lumOff val="80000"/>
                  </a:schemeClr>
                </a:solidFill>
                <a:latin typeface="Calibri" panose="020F0502020204030204" pitchFamily="34" charset="0"/>
                <a:cs typeface="Calibri" panose="020F0502020204030204" pitchFamily="34" charset="0"/>
              </a:rPr>
              <a:t>Open data &amp; </a:t>
            </a:r>
            <a:br>
              <a:rPr lang="en-US" cap="none" dirty="0">
                <a:solidFill>
                  <a:schemeClr val="accent6">
                    <a:lumMod val="20000"/>
                    <a:lumOff val="80000"/>
                  </a:schemeClr>
                </a:solidFill>
                <a:latin typeface="Calibri" panose="020F0502020204030204" pitchFamily="34" charset="0"/>
                <a:cs typeface="Calibri" panose="020F0502020204030204" pitchFamily="34" charset="0"/>
              </a:rPr>
            </a:br>
            <a:r>
              <a:rPr lang="en-US" cap="none" dirty="0">
                <a:solidFill>
                  <a:schemeClr val="accent6">
                    <a:lumMod val="20000"/>
                    <a:lumOff val="80000"/>
                  </a:schemeClr>
                </a:solidFill>
                <a:latin typeface="Calibri" panose="020F0502020204030204" pitchFamily="34" charset="0"/>
                <a:cs typeface="Calibri" panose="020F0502020204030204" pitchFamily="34" charset="0"/>
              </a:rPr>
              <a:t>data management</a:t>
            </a:r>
            <a:br>
              <a:rPr lang="en-US" sz="2800" cap="none" dirty="0">
                <a:solidFill>
                  <a:schemeClr val="accent6">
                    <a:lumMod val="20000"/>
                    <a:lumOff val="80000"/>
                  </a:schemeClr>
                </a:solidFill>
                <a:latin typeface="Calibri" panose="020F0502020204030204" pitchFamily="34" charset="0"/>
                <a:cs typeface="Calibri" panose="020F0502020204030204" pitchFamily="34" charset="0"/>
              </a:rPr>
            </a:br>
            <a:br>
              <a:rPr lang="en-US" sz="2800" cap="none" dirty="0">
                <a:solidFill>
                  <a:schemeClr val="accent6">
                    <a:lumMod val="20000"/>
                    <a:lumOff val="80000"/>
                  </a:schemeClr>
                </a:solidFill>
                <a:latin typeface="Calibri" panose="020F0502020204030204" pitchFamily="34" charset="0"/>
                <a:cs typeface="Calibri" panose="020F0502020204030204" pitchFamily="34" charset="0"/>
              </a:rPr>
            </a:br>
            <a:r>
              <a:rPr lang="en-US" sz="4600" b="1" cap="none" dirty="0">
                <a:solidFill>
                  <a:schemeClr val="bg1"/>
                </a:solidFill>
                <a:latin typeface="Calibri" panose="020F0502020204030204" pitchFamily="34" charset="0"/>
                <a:cs typeface="Calibri" panose="020F0502020204030204" pitchFamily="34" charset="0"/>
              </a:rPr>
              <a:t>Perspectives </a:t>
            </a:r>
            <a:br>
              <a:rPr lang="en-US" sz="4600" b="1" cap="none" dirty="0">
                <a:solidFill>
                  <a:schemeClr val="bg1"/>
                </a:solidFill>
                <a:latin typeface="Calibri" panose="020F0502020204030204" pitchFamily="34" charset="0"/>
                <a:cs typeface="Calibri" panose="020F0502020204030204" pitchFamily="34" charset="0"/>
              </a:rPr>
            </a:br>
            <a:r>
              <a:rPr lang="en-US" sz="4600" b="1" cap="none" dirty="0">
                <a:solidFill>
                  <a:schemeClr val="bg1"/>
                </a:solidFill>
                <a:latin typeface="Calibri" panose="020F0502020204030204" pitchFamily="34" charset="0"/>
                <a:cs typeface="Calibri" panose="020F0502020204030204" pitchFamily="34" charset="0"/>
              </a:rPr>
              <a:t>from SacPAS</a:t>
            </a:r>
          </a:p>
        </p:txBody>
      </p:sp>
      <p:sp>
        <p:nvSpPr>
          <p:cNvPr id="3" name="Content Placeholder 2">
            <a:extLst>
              <a:ext uri="{FF2B5EF4-FFF2-40B4-BE49-F238E27FC236}">
                <a16:creationId xmlns:a16="http://schemas.microsoft.com/office/drawing/2014/main" id="{99A2C840-7819-456C-8B43-62C61785D0C3}"/>
              </a:ext>
            </a:extLst>
          </p:cNvPr>
          <p:cNvSpPr>
            <a:spLocks noGrp="1"/>
          </p:cNvSpPr>
          <p:nvPr>
            <p:ph idx="1"/>
          </p:nvPr>
        </p:nvSpPr>
        <p:spPr>
          <a:xfrm>
            <a:off x="5155905" y="-159024"/>
            <a:ext cx="6816753" cy="7136295"/>
          </a:xfrm>
        </p:spPr>
        <p:txBody>
          <a:bodyPr anchor="ctr">
            <a:normAutofit/>
          </a:bodyPr>
          <a:lstStyle/>
          <a:p>
            <a:r>
              <a:rPr lang="en-US" sz="2400" b="1" dirty="0">
                <a:latin typeface="Calibri" panose="020F0502020204030204" pitchFamily="34" charset="0"/>
                <a:cs typeface="Calibri" panose="020F0502020204030204" pitchFamily="34" charset="0"/>
              </a:rPr>
              <a:t>Overall Goal: </a:t>
            </a:r>
          </a:p>
          <a:p>
            <a:pPr lvl="2"/>
            <a:r>
              <a:rPr lang="en-US" sz="1800" dirty="0">
                <a:latin typeface="Calibri" panose="020F0502020204030204" pitchFamily="34" charset="0"/>
                <a:cs typeface="Calibri" panose="020F0502020204030204" pitchFamily="34" charset="0"/>
              </a:rPr>
              <a:t>Make your work easier by providing efficient access to data</a:t>
            </a:r>
          </a:p>
          <a:p>
            <a:pPr lvl="2"/>
            <a:r>
              <a:rPr lang="en-US" sz="1800" dirty="0">
                <a:latin typeface="Calibri" panose="020F0502020204030204" pitchFamily="34" charset="0"/>
                <a:cs typeface="Calibri" panose="020F0502020204030204" pitchFamily="34" charset="0"/>
              </a:rPr>
              <a:t>Support Interagency Ecological Program and AB1755</a:t>
            </a:r>
          </a:p>
          <a:p>
            <a:pPr lvl="1"/>
            <a:endParaRPr lang="en-US" sz="6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FAIR and CARE</a:t>
            </a:r>
          </a:p>
          <a:p>
            <a:pPr lvl="2"/>
            <a:r>
              <a:rPr lang="en-US" sz="1800" dirty="0">
                <a:latin typeface="Calibri" panose="020F0502020204030204" pitchFamily="34" charset="0"/>
                <a:cs typeface="Calibri" panose="020F0502020204030204" pitchFamily="34" charset="0"/>
              </a:rPr>
              <a:t>Brief description &amp; in context of </a:t>
            </a:r>
            <a:r>
              <a:rPr lang="en-US" sz="1800" dirty="0" err="1">
                <a:latin typeface="Calibri" panose="020F0502020204030204" pitchFamily="34" charset="0"/>
                <a:cs typeface="Calibri" panose="020F0502020204030204" pitchFamily="34" charset="0"/>
              </a:rPr>
              <a:t>SacPAS</a:t>
            </a:r>
            <a:endParaRPr lang="en-US" sz="1800" dirty="0">
              <a:latin typeface="Calibri" panose="020F0502020204030204" pitchFamily="34" charset="0"/>
              <a:cs typeface="Calibri" panose="020F0502020204030204" pitchFamily="34" charset="0"/>
            </a:endParaRPr>
          </a:p>
          <a:p>
            <a:pPr lvl="1"/>
            <a:endParaRPr lang="en-US" sz="6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What this looks like in practice at SacPAS</a:t>
            </a:r>
          </a:p>
          <a:p>
            <a:pPr lvl="2"/>
            <a:r>
              <a:rPr lang="en-US" sz="1800" dirty="0">
                <a:latin typeface="Calibri" panose="020F0502020204030204" pitchFamily="34" charset="0"/>
                <a:cs typeface="Calibri" panose="020F0502020204030204" pitchFamily="34" charset="0"/>
              </a:rPr>
              <a:t>Examples</a:t>
            </a:r>
          </a:p>
          <a:p>
            <a:pPr lvl="1"/>
            <a:endParaRPr lang="en-US" sz="6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Three handouts</a:t>
            </a:r>
          </a:p>
          <a:p>
            <a:pPr lvl="2"/>
            <a:r>
              <a:rPr lang="en-US" sz="1800" dirty="0">
                <a:latin typeface="Calibri" panose="020F0502020204030204" pitchFamily="34" charset="0"/>
                <a:cs typeface="Calibri" panose="020F0502020204030204" pitchFamily="34" charset="0"/>
              </a:rPr>
              <a:t>FAQs, Guidelines, Pathways</a:t>
            </a:r>
          </a:p>
          <a:p>
            <a:endParaRPr lang="en-US" sz="600" dirty="0">
              <a:latin typeface="Calibri" panose="020F0502020204030204" pitchFamily="34" charset="0"/>
              <a:cs typeface="Calibri" panose="020F0502020204030204" pitchFamily="34" charset="0"/>
            </a:endParaRPr>
          </a:p>
          <a:p>
            <a:pPr marL="0" indent="0">
              <a:buNone/>
            </a:pPr>
            <a:r>
              <a:rPr lang="en-US" sz="2000" b="1" i="1" dirty="0">
                <a:latin typeface="Calibri" panose="020F0502020204030204" pitchFamily="34" charset="0"/>
                <a:cs typeface="Calibri" panose="020F0502020204030204" pitchFamily="34" charset="0"/>
              </a:rPr>
              <a:t>* Help us streamline data management processes for SacPAS </a:t>
            </a:r>
            <a:br>
              <a:rPr lang="en-US" sz="2000" b="1" i="1" dirty="0">
                <a:latin typeface="Calibri" panose="020F0502020204030204" pitchFamily="34" charset="0"/>
                <a:cs typeface="Calibri" panose="020F0502020204030204" pitchFamily="34" charset="0"/>
              </a:rPr>
            </a:br>
            <a:r>
              <a:rPr lang="en-US" sz="2000" b="1" i="1" dirty="0">
                <a:latin typeface="Calibri" panose="020F0502020204030204" pitchFamily="34" charset="0"/>
                <a:cs typeface="Calibri" panose="020F0502020204030204" pitchFamily="34" charset="0"/>
              </a:rPr>
              <a:t>so that we can help with that first bullet point on overall goal</a:t>
            </a:r>
          </a:p>
        </p:txBody>
      </p:sp>
      <p:cxnSp>
        <p:nvCxnSpPr>
          <p:cNvPr id="5" name="Straight Connector 4">
            <a:extLst>
              <a:ext uri="{FF2B5EF4-FFF2-40B4-BE49-F238E27FC236}">
                <a16:creationId xmlns:a16="http://schemas.microsoft.com/office/drawing/2014/main" id="{3E20C07D-F148-E0E9-E5C6-92348051C049}"/>
              </a:ext>
            </a:extLst>
          </p:cNvPr>
          <p:cNvCxnSpPr/>
          <p:nvPr/>
        </p:nvCxnSpPr>
        <p:spPr>
          <a:xfrm>
            <a:off x="5486400" y="2007704"/>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6" name="Straight Connector 5">
            <a:extLst>
              <a:ext uri="{FF2B5EF4-FFF2-40B4-BE49-F238E27FC236}">
                <a16:creationId xmlns:a16="http://schemas.microsoft.com/office/drawing/2014/main" id="{F5990BB7-865D-F790-134C-5862C96E62C9}"/>
              </a:ext>
            </a:extLst>
          </p:cNvPr>
          <p:cNvCxnSpPr/>
          <p:nvPr/>
        </p:nvCxnSpPr>
        <p:spPr>
          <a:xfrm>
            <a:off x="5486400" y="3173897"/>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6DF6B6AC-28F1-F466-3C11-F02E7DC7A09A}"/>
              </a:ext>
            </a:extLst>
          </p:cNvPr>
          <p:cNvCxnSpPr/>
          <p:nvPr/>
        </p:nvCxnSpPr>
        <p:spPr>
          <a:xfrm>
            <a:off x="5486400" y="4359967"/>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01DB76C5-BF44-CD1F-A84F-E26D521C84B9}"/>
              </a:ext>
            </a:extLst>
          </p:cNvPr>
          <p:cNvCxnSpPr/>
          <p:nvPr/>
        </p:nvCxnSpPr>
        <p:spPr>
          <a:xfrm>
            <a:off x="5486400" y="5506280"/>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sp>
        <p:nvSpPr>
          <p:cNvPr id="17" name="Arc 16">
            <a:extLst>
              <a:ext uri="{FF2B5EF4-FFF2-40B4-BE49-F238E27FC236}">
                <a16:creationId xmlns:a16="http://schemas.microsoft.com/office/drawing/2014/main" id="{0F6C7708-A400-33B9-23E6-6C495B062DB2}"/>
              </a:ext>
            </a:extLst>
          </p:cNvPr>
          <p:cNvSpPr/>
          <p:nvPr/>
        </p:nvSpPr>
        <p:spPr>
          <a:xfrm>
            <a:off x="4552122" y="664601"/>
            <a:ext cx="7450354" cy="6551199"/>
          </a:xfrm>
          <a:prstGeom prst="arc">
            <a:avLst>
              <a:gd name="adj1" fmla="val 15625148"/>
              <a:gd name="adj2" fmla="val 2022317"/>
            </a:avLst>
          </a:prstGeom>
          <a:ln w="127000">
            <a:solidFill>
              <a:schemeClr val="accent6">
                <a:alpha val="69575"/>
              </a:schemeClr>
            </a:solidFill>
            <a:headEnd type="arrow"/>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D576931-D432-EA87-3538-55F0282249C2}"/>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36363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5A978D73-6779-660B-96D8-188DC91B68D6}"/>
              </a:ext>
            </a:extLst>
          </p:cNvPr>
          <p:cNvSpPr txBox="1">
            <a:spLocks/>
          </p:cNvSpPr>
          <p:nvPr/>
        </p:nvSpPr>
        <p:spPr>
          <a:xfrm>
            <a:off x="6322828" y="3099661"/>
            <a:ext cx="5469522" cy="1986247"/>
          </a:xfrm>
          <a:prstGeom prst="rect">
            <a:avLst/>
          </a:prstGeom>
        </p:spPr>
        <p:txBody>
          <a:bodyPr vert="horz" lIns="91440" tIns="45720" rIns="91440" bIns="45720" numCol="1"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lnSpc>
                <a:spcPct val="100000"/>
              </a:lnSpc>
              <a:spcBef>
                <a:spcPts val="1200"/>
              </a:spcBef>
              <a:spcAft>
                <a:spcPts val="0"/>
              </a:spcAft>
            </a:pPr>
            <a:r>
              <a:rPr lang="en-US" sz="2200" dirty="0">
                <a:solidFill>
                  <a:srgbClr val="3F3F3F"/>
                </a:solidFill>
                <a:latin typeface="Calibri" panose="020F0502020204030204" pitchFamily="34" charset="0"/>
                <a:ea typeface="Calibri" panose="020F0502020204030204" pitchFamily="34" charset="0"/>
                <a:cs typeface="Calibri" panose="020F0502020204030204" pitchFamily="34" charset="0"/>
              </a:rPr>
              <a:t>Keeping fixed location online, ftp, sftp</a:t>
            </a:r>
          </a:p>
          <a:p>
            <a:pPr fontAlgn="base">
              <a:lnSpc>
                <a:spcPct val="100000"/>
              </a:lnSpc>
              <a:spcBef>
                <a:spcPts val="1200"/>
              </a:spcBef>
              <a:spcAft>
                <a:spcPts val="0"/>
              </a:spcAft>
            </a:pPr>
            <a:r>
              <a:rPr lang="en-US" sz="2200" dirty="0">
                <a:solidFill>
                  <a:srgbClr val="3F3F3F"/>
                </a:solidFill>
                <a:latin typeface="Calibri" panose="020F0502020204030204" pitchFamily="34" charset="0"/>
                <a:ea typeface="Calibri" panose="020F0502020204030204" pitchFamily="34" charset="0"/>
                <a:cs typeface="Calibri" panose="020F0502020204030204" pitchFamily="34" charset="0"/>
              </a:rPr>
              <a:t>Keeping file format consistent (.csv to .xlsx)</a:t>
            </a:r>
            <a:endParaRPr lang="en-US" sz="2200" dirty="0">
              <a:solidFill>
                <a:srgbClr val="D739AE"/>
              </a:solidFill>
              <a:latin typeface="Calibri" panose="020F0502020204030204" pitchFamily="34" charset="0"/>
              <a:ea typeface="Calibri" panose="020F0502020204030204" pitchFamily="34" charset="0"/>
              <a:cs typeface="Calibri" panose="020F0502020204030204" pitchFamily="34" charset="0"/>
            </a:endParaRPr>
          </a:p>
          <a:p>
            <a:pPr fontAlgn="base">
              <a:lnSpc>
                <a:spcPct val="100000"/>
              </a:lnSpc>
              <a:spcBef>
                <a:spcPts val="1200"/>
              </a:spcBef>
              <a:spcAft>
                <a:spcPts val="0"/>
              </a:spcAft>
            </a:pPr>
            <a:r>
              <a:rPr lang="en-US" sz="2200" dirty="0">
                <a:solidFill>
                  <a:srgbClr val="3F3F3F"/>
                </a:solidFill>
                <a:latin typeface="Calibri" panose="020F0502020204030204" pitchFamily="34" charset="0"/>
                <a:ea typeface="Calibri" panose="020F0502020204030204" pitchFamily="34" charset="0"/>
                <a:cs typeface="Calibri" panose="020F0502020204030204" pitchFamily="34" charset="0"/>
              </a:rPr>
              <a:t>Avoiding .pdf files</a:t>
            </a:r>
            <a:endParaRPr lang="en-US" sz="2200" dirty="0">
              <a:solidFill>
                <a:srgbClr val="D739AE"/>
              </a:solidFill>
              <a:latin typeface="Calibri" panose="020F0502020204030204" pitchFamily="34" charset="0"/>
              <a:ea typeface="Calibri" panose="020F0502020204030204" pitchFamily="34" charset="0"/>
              <a:cs typeface="Calibri" panose="020F0502020204030204" pitchFamily="34" charset="0"/>
            </a:endParaRPr>
          </a:p>
          <a:p>
            <a:pPr fontAlgn="base">
              <a:lnSpc>
                <a:spcPct val="100000"/>
              </a:lnSpc>
              <a:spcBef>
                <a:spcPts val="1200"/>
              </a:spcBef>
              <a:spcAft>
                <a:spcPts val="0"/>
              </a:spcAft>
            </a:pPr>
            <a:r>
              <a:rPr lang="en-US" sz="2200" dirty="0">
                <a:solidFill>
                  <a:srgbClr val="444746"/>
                </a:solidFill>
                <a:latin typeface="Calibri" panose="020F0502020204030204" pitchFamily="34" charset="0"/>
                <a:ea typeface="Calibri" panose="020F0502020204030204" pitchFamily="34" charset="0"/>
                <a:cs typeface="Calibri" panose="020F0502020204030204" pitchFamily="34" charset="0"/>
              </a:rPr>
              <a:t>Checking that your cells format correctly </a:t>
            </a:r>
            <a:br>
              <a:rPr lang="en-US" sz="2200" dirty="0">
                <a:solidFill>
                  <a:srgbClr val="444746"/>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444746"/>
                </a:solidFill>
                <a:latin typeface="Calibri" panose="020F0502020204030204" pitchFamily="34" charset="0"/>
                <a:ea typeface="Calibri" panose="020F0502020204030204" pitchFamily="34" charset="0"/>
                <a:cs typeface="Calibri" panose="020F0502020204030204" pitchFamily="34" charset="0"/>
              </a:rPr>
              <a:t>when converted to .csv</a:t>
            </a:r>
            <a:endParaRPr lang="en-US" sz="2200" dirty="0">
              <a:solidFill>
                <a:srgbClr val="D739AE"/>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832D1AD7-7E09-0F26-14DB-3F838D8C75ED}"/>
              </a:ext>
            </a:extLst>
          </p:cNvPr>
          <p:cNvSpPr txBox="1">
            <a:spLocks/>
          </p:cNvSpPr>
          <p:nvPr/>
        </p:nvSpPr>
        <p:spPr>
          <a:xfrm>
            <a:off x="6322828" y="2393970"/>
            <a:ext cx="5828902" cy="577223"/>
          </a:xfrm>
          <a:prstGeom prst="rect">
            <a:avLst/>
          </a:prstGeom>
        </p:spPr>
        <p:txBody>
          <a:bodyPr vert="horz" lIns="91440" tIns="45720" rIns="91440" bIns="45720" rtlCol="0" anchor="b">
            <a:normAutofit lnSpcReduction="10000"/>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b="1" cap="none" dirty="0">
                <a:solidFill>
                  <a:srgbClr val="3F3F3F"/>
                </a:solidFill>
                <a:latin typeface="Calibri" panose="020F0502020204030204" pitchFamily="34" charset="0"/>
              </a:rPr>
              <a:t>EXAMPLES:</a:t>
            </a:r>
            <a:endParaRPr lang="en-US" cap="none" dirty="0">
              <a:solidFill>
                <a:schemeClr val="bg1">
                  <a:lumMod val="50000"/>
                </a:schemeClr>
              </a:solidFill>
              <a:latin typeface="Calibri" panose="020F0502020204030204" pitchFamily="34" charset="0"/>
              <a:cs typeface="Calibri" panose="020F0502020204030204" pitchFamily="34" charset="0"/>
            </a:endParaRPr>
          </a:p>
        </p:txBody>
      </p:sp>
      <p:sp>
        <p:nvSpPr>
          <p:cNvPr id="8" name="Content Placeholder 10">
            <a:extLst>
              <a:ext uri="{FF2B5EF4-FFF2-40B4-BE49-F238E27FC236}">
                <a16:creationId xmlns:a16="http://schemas.microsoft.com/office/drawing/2014/main" id="{04FF1CC4-E370-EE9E-871C-28FB7162BDD6}"/>
              </a:ext>
            </a:extLst>
          </p:cNvPr>
          <p:cNvSpPr txBox="1">
            <a:spLocks/>
          </p:cNvSpPr>
          <p:nvPr/>
        </p:nvSpPr>
        <p:spPr>
          <a:xfrm>
            <a:off x="879469" y="2539436"/>
            <a:ext cx="4791741" cy="2546471"/>
          </a:xfrm>
          <a:prstGeom prst="rect">
            <a:avLst/>
          </a:prstGeom>
        </p:spPr>
        <p:txBody>
          <a:bodyPr vert="horz" lIns="91440" tIns="45720" rIns="91440" bIns="45720" numCol="1"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base">
              <a:spcBef>
                <a:spcPts val="1200"/>
              </a:spcBef>
              <a:spcAft>
                <a:spcPts val="0"/>
              </a:spcAft>
              <a:buNone/>
            </a:pPr>
            <a:r>
              <a:rPr lang="en-US" sz="2800" b="1" i="0" u="none" strike="noStrike" dirty="0">
                <a:solidFill>
                  <a:srgbClr val="3F3F3F"/>
                </a:solidFill>
                <a:effectLst/>
                <a:latin typeface="Calibri" panose="020F0502020204030204" pitchFamily="34" charset="0"/>
              </a:rPr>
              <a:t>Data </a:t>
            </a:r>
            <a:r>
              <a:rPr lang="en-US" sz="2800" b="1" dirty="0">
                <a:solidFill>
                  <a:srgbClr val="3F3F3F"/>
                </a:solidFill>
                <a:latin typeface="Calibri" panose="020F0502020204030204" pitchFamily="34" charset="0"/>
              </a:rPr>
              <a:t>l</a:t>
            </a:r>
            <a:r>
              <a:rPr lang="en-US" sz="2800" b="1" i="0" u="none" strike="noStrike" dirty="0">
                <a:solidFill>
                  <a:srgbClr val="3F3F3F"/>
                </a:solidFill>
                <a:effectLst/>
                <a:latin typeface="Calibri" panose="020F0502020204030204" pitchFamily="34" charset="0"/>
              </a:rPr>
              <a:t>ocation is </a:t>
            </a:r>
            <a:br>
              <a:rPr lang="en-US" sz="2800" b="1" i="0" u="none" strike="noStrike" dirty="0">
                <a:solidFill>
                  <a:srgbClr val="3F3F3F"/>
                </a:solidFill>
                <a:effectLst/>
                <a:latin typeface="Calibri" panose="020F0502020204030204" pitchFamily="34" charset="0"/>
              </a:rPr>
            </a:br>
            <a:r>
              <a:rPr lang="en-US" sz="2800" b="1" i="0" u="none" strike="noStrike" dirty="0">
                <a:solidFill>
                  <a:srgbClr val="3F3F3F"/>
                </a:solidFill>
                <a:effectLst/>
                <a:latin typeface="Calibri" panose="020F0502020204030204" pitchFamily="34" charset="0"/>
              </a:rPr>
              <a:t>findable and </a:t>
            </a:r>
            <a:r>
              <a:rPr lang="en-US" sz="2800" b="1" dirty="0">
                <a:solidFill>
                  <a:srgbClr val="3F3F3F"/>
                </a:solidFill>
                <a:latin typeface="Calibri" panose="020F0502020204030204" pitchFamily="34" charset="0"/>
              </a:rPr>
              <a:t>a</a:t>
            </a:r>
            <a:r>
              <a:rPr lang="en-US" sz="2800" b="1" i="0" u="none" strike="noStrike" dirty="0">
                <a:solidFill>
                  <a:srgbClr val="3F3F3F"/>
                </a:solidFill>
                <a:effectLst/>
                <a:latin typeface="Calibri" panose="020F0502020204030204" pitchFamily="34" charset="0"/>
              </a:rPr>
              <a:t>ccessible.</a:t>
            </a:r>
          </a:p>
          <a:p>
            <a:pPr marL="0" indent="0" fontAlgn="base">
              <a:spcBef>
                <a:spcPts val="1200"/>
              </a:spcBef>
              <a:spcAft>
                <a:spcPts val="0"/>
              </a:spcAft>
              <a:buNone/>
            </a:pPr>
            <a:r>
              <a:rPr lang="en-US" sz="2800" b="1" i="0" u="none" strike="noStrike" dirty="0">
                <a:solidFill>
                  <a:srgbClr val="3F3F3F"/>
                </a:solidFill>
                <a:effectLst/>
                <a:latin typeface="Calibri" panose="020F0502020204030204" pitchFamily="34" charset="0"/>
              </a:rPr>
              <a:t>File </a:t>
            </a:r>
            <a:r>
              <a:rPr lang="en-US" sz="2800" b="1" dirty="0">
                <a:solidFill>
                  <a:srgbClr val="3F3F3F"/>
                </a:solidFill>
                <a:latin typeface="Calibri" panose="020F0502020204030204" pitchFamily="34" charset="0"/>
              </a:rPr>
              <a:t>f</a:t>
            </a:r>
            <a:r>
              <a:rPr lang="en-US" sz="2800" b="1" i="0" u="none" strike="noStrike" dirty="0">
                <a:solidFill>
                  <a:srgbClr val="3F3F3F"/>
                </a:solidFill>
                <a:effectLst/>
                <a:latin typeface="Calibri" panose="020F0502020204030204" pitchFamily="34" charset="0"/>
              </a:rPr>
              <a:t>ormat is </a:t>
            </a:r>
            <a:br>
              <a:rPr lang="en-US" sz="2800" b="1" i="0" u="none" strike="noStrike" dirty="0">
                <a:solidFill>
                  <a:srgbClr val="3F3F3F"/>
                </a:solidFill>
                <a:effectLst/>
                <a:latin typeface="Calibri" panose="020F0502020204030204" pitchFamily="34" charset="0"/>
              </a:rPr>
            </a:br>
            <a:r>
              <a:rPr lang="en-US" sz="2800" b="1" i="0" u="none" strike="noStrike" dirty="0">
                <a:solidFill>
                  <a:srgbClr val="3F3F3F"/>
                </a:solidFill>
                <a:effectLst/>
                <a:latin typeface="Calibri" panose="020F0502020204030204" pitchFamily="34" charset="0"/>
              </a:rPr>
              <a:t>simple and </a:t>
            </a:r>
            <a:r>
              <a:rPr lang="en-US" sz="2800" b="1" dirty="0">
                <a:solidFill>
                  <a:srgbClr val="3F3F3F"/>
                </a:solidFill>
                <a:latin typeface="Calibri" panose="020F0502020204030204" pitchFamily="34" charset="0"/>
              </a:rPr>
              <a:t>c</a:t>
            </a:r>
            <a:r>
              <a:rPr lang="en-US" sz="2800" b="1" i="0" u="none" strike="noStrike" dirty="0">
                <a:solidFill>
                  <a:srgbClr val="3F3F3F"/>
                </a:solidFill>
                <a:effectLst/>
                <a:latin typeface="Calibri" panose="020F0502020204030204" pitchFamily="34" charset="0"/>
              </a:rPr>
              <a:t>onsistent.</a:t>
            </a:r>
            <a:endParaRPr lang="en-US" sz="2800" b="0" dirty="0">
              <a:effectLst/>
            </a:endParaRPr>
          </a:p>
        </p:txBody>
      </p:sp>
      <p:sp>
        <p:nvSpPr>
          <p:cNvPr id="10" name="Title 1">
            <a:extLst>
              <a:ext uri="{FF2B5EF4-FFF2-40B4-BE49-F238E27FC236}">
                <a16:creationId xmlns:a16="http://schemas.microsoft.com/office/drawing/2014/main" id="{62EAB963-F699-1892-6FAE-DF98F81EAFB2}"/>
              </a:ext>
            </a:extLst>
          </p:cNvPr>
          <p:cNvSpPr>
            <a:spLocks noGrp="1"/>
          </p:cNvSpPr>
          <p:nvPr>
            <p:ph type="title"/>
          </p:nvPr>
        </p:nvSpPr>
        <p:spPr>
          <a:xfrm>
            <a:off x="400050" y="482700"/>
            <a:ext cx="11525250" cy="861191"/>
          </a:xfrm>
        </p:spPr>
        <p:txBody>
          <a:bodyPr>
            <a:normAutofit/>
          </a:bodyPr>
          <a:lstStyle/>
          <a:p>
            <a:pPr rtl="0">
              <a:spcBef>
                <a:spcPts val="0"/>
              </a:spcBef>
              <a:spcAft>
                <a:spcPts val="0"/>
              </a:spcAft>
            </a:pPr>
            <a:r>
              <a:rPr lang="en-US" sz="3600" b="1" i="0" u="none" strike="noStrike" cap="none" dirty="0">
                <a:solidFill>
                  <a:srgbClr val="3F3F3F"/>
                </a:solidFill>
                <a:effectLst/>
                <a:latin typeface="Calibri" panose="020F0502020204030204" pitchFamily="34" charset="0"/>
              </a:rPr>
              <a:t>How To Increase Efficiency Of Sharing Data </a:t>
            </a:r>
            <a:endParaRPr lang="en-US" sz="3600" cap="none" dirty="0">
              <a:solidFill>
                <a:schemeClr val="bg1">
                  <a:lumMod val="50000"/>
                </a:schemeClr>
              </a:solidFill>
              <a:latin typeface="Calibri" panose="020F0502020204030204" pitchFamily="34" charset="0"/>
              <a:cs typeface="Calibri" panose="020F0502020204030204" pitchFamily="34" charset="0"/>
            </a:endParaRPr>
          </a:p>
        </p:txBody>
      </p:sp>
      <p:sp>
        <p:nvSpPr>
          <p:cNvPr id="11" name="Slide Number Placeholder 10">
            <a:extLst>
              <a:ext uri="{FF2B5EF4-FFF2-40B4-BE49-F238E27FC236}">
                <a16:creationId xmlns:a16="http://schemas.microsoft.com/office/drawing/2014/main" id="{20458B86-9BB5-ABD8-F6AC-17113253EC62}"/>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12" name="TextBox 11">
            <a:extLst>
              <a:ext uri="{FF2B5EF4-FFF2-40B4-BE49-F238E27FC236}">
                <a16:creationId xmlns:a16="http://schemas.microsoft.com/office/drawing/2014/main" id="{93445748-5D39-BB65-BA83-EA49C2C10980}"/>
              </a:ext>
            </a:extLst>
          </p:cNvPr>
          <p:cNvSpPr txBox="1"/>
          <p:nvPr/>
        </p:nvSpPr>
        <p:spPr>
          <a:xfrm>
            <a:off x="728420" y="6332732"/>
            <a:ext cx="10879811" cy="369332"/>
          </a:xfrm>
          <a:prstGeom prst="rect">
            <a:avLst/>
          </a:prstGeom>
          <a:noFill/>
        </p:spPr>
        <p:txBody>
          <a:bodyPr wrap="square">
            <a:spAutoFit/>
          </a:bodyPr>
          <a:lstStyle/>
          <a:p>
            <a:pPr rtl="0">
              <a:spcBef>
                <a:spcPts val="0"/>
              </a:spcBef>
              <a:spcAft>
                <a:spcPts val="0"/>
              </a:spcAft>
            </a:pPr>
            <a:r>
              <a:rPr lang="en-US" sz="1800" b="1" i="1" u="none" strike="noStrike" dirty="0">
                <a:solidFill>
                  <a:srgbClr val="D739AE"/>
                </a:solidFill>
                <a:effectLst/>
                <a:latin typeface="Twentieth Century"/>
              </a:rPr>
              <a:t>Guidelines on Data Sharing (see </a:t>
            </a:r>
            <a:r>
              <a:rPr lang="en-US" sz="1800" b="1" i="1" u="none" strike="noStrike" dirty="0" err="1">
                <a:solidFill>
                  <a:srgbClr val="D739AE"/>
                </a:solidFill>
                <a:effectLst/>
                <a:latin typeface="Twentieth Century"/>
              </a:rPr>
              <a:t>SacPAS</a:t>
            </a:r>
            <a:r>
              <a:rPr lang="en-US" sz="1800" b="1" i="1" u="none" strike="noStrike" dirty="0">
                <a:solidFill>
                  <a:srgbClr val="D739AE"/>
                </a:solidFill>
                <a:effectLst/>
                <a:latin typeface="Twentieth Century"/>
              </a:rPr>
              <a:t> DBM handout #4)</a:t>
            </a:r>
            <a:endParaRPr lang="en-US" dirty="0">
              <a:effectLst/>
            </a:endParaRPr>
          </a:p>
        </p:txBody>
      </p:sp>
      <p:cxnSp>
        <p:nvCxnSpPr>
          <p:cNvPr id="13" name="Straight Connector 12">
            <a:extLst>
              <a:ext uri="{FF2B5EF4-FFF2-40B4-BE49-F238E27FC236}">
                <a16:creationId xmlns:a16="http://schemas.microsoft.com/office/drawing/2014/main" id="{0DCC9347-046F-83A6-0612-22A3825F4827}"/>
              </a:ext>
            </a:extLst>
          </p:cNvPr>
          <p:cNvCxnSpPr>
            <a:cxnSpLocks/>
          </p:cNvCxnSpPr>
          <p:nvPr/>
        </p:nvCxnSpPr>
        <p:spPr>
          <a:xfrm>
            <a:off x="5684363" y="2173574"/>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25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5A978D73-6779-660B-96D8-188DC91B68D6}"/>
              </a:ext>
            </a:extLst>
          </p:cNvPr>
          <p:cNvSpPr txBox="1">
            <a:spLocks/>
          </p:cNvSpPr>
          <p:nvPr/>
        </p:nvSpPr>
        <p:spPr>
          <a:xfrm>
            <a:off x="6322828" y="3099661"/>
            <a:ext cx="5469522" cy="1986247"/>
          </a:xfrm>
          <a:prstGeom prst="rect">
            <a:avLst/>
          </a:prstGeom>
        </p:spPr>
        <p:txBody>
          <a:bodyPr vert="horz" lIns="91440" tIns="45720" rIns="91440" bIns="45720" numCol="1"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ea typeface="Calibri" panose="020F0502020204030204" pitchFamily="34" charset="0"/>
                <a:cs typeface="Calibri" panose="020F0502020204030204" pitchFamily="34" charset="0"/>
              </a:rPr>
              <a:t>Avoiding gaps in between columns in a spreadsheet for aesthetics </a:t>
            </a:r>
            <a:endParaRPr lang="en-US" sz="2200" b="0" i="0" u="none" strike="noStrike" dirty="0">
              <a:solidFill>
                <a:srgbClr val="D739AE"/>
              </a:solidFill>
              <a:effectLst/>
              <a:latin typeface="Calibri" panose="020F0502020204030204" pitchFamily="34" charset="0"/>
              <a:ea typeface="Calibri" panose="020F0502020204030204" pitchFamily="34" charset="0"/>
              <a:cs typeface="Calibri" panose="020F0502020204030204" pitchFamily="34" charset="0"/>
            </a:endParaRPr>
          </a:p>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ea typeface="Calibri" panose="020F0502020204030204" pitchFamily="34" charset="0"/>
                <a:cs typeface="Calibri" panose="020F0502020204030204" pitchFamily="34" charset="0"/>
              </a:rPr>
              <a:t>Limiting to one table per worksheet</a:t>
            </a:r>
            <a:endParaRPr lang="en-US" sz="2200" b="0" i="0" u="none" strike="noStrike" dirty="0">
              <a:solidFill>
                <a:srgbClr val="D739AE"/>
              </a:solidFill>
              <a:effectLst/>
              <a:latin typeface="Calibri" panose="020F0502020204030204" pitchFamily="34" charset="0"/>
              <a:ea typeface="Calibri" panose="020F0502020204030204" pitchFamily="34" charset="0"/>
              <a:cs typeface="Calibri" panose="020F0502020204030204" pitchFamily="34" charset="0"/>
            </a:endParaRPr>
          </a:p>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ea typeface="Calibri" panose="020F0502020204030204" pitchFamily="34" charset="0"/>
                <a:cs typeface="Calibri" panose="020F0502020204030204" pitchFamily="34" charset="0"/>
              </a:rPr>
              <a:t>Including ID column and keep rows unique</a:t>
            </a:r>
            <a:endParaRPr lang="en-US" sz="2200" b="0" i="0" u="none" strike="noStrike" dirty="0">
              <a:solidFill>
                <a:srgbClr val="D739AE"/>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832D1AD7-7E09-0F26-14DB-3F838D8C75ED}"/>
              </a:ext>
            </a:extLst>
          </p:cNvPr>
          <p:cNvSpPr txBox="1">
            <a:spLocks/>
          </p:cNvSpPr>
          <p:nvPr/>
        </p:nvSpPr>
        <p:spPr>
          <a:xfrm>
            <a:off x="6322828" y="2539437"/>
            <a:ext cx="5828902" cy="577223"/>
          </a:xfrm>
          <a:prstGeom prst="rect">
            <a:avLst/>
          </a:prstGeom>
        </p:spPr>
        <p:txBody>
          <a:bodyPr vert="horz" lIns="91440" tIns="45720" rIns="91440" bIns="45720" rtlCol="0" anchor="b">
            <a:normAutofit lnSpcReduction="10000"/>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b="1" cap="none" dirty="0">
                <a:solidFill>
                  <a:srgbClr val="3F3F3F"/>
                </a:solidFill>
                <a:latin typeface="Calibri" panose="020F0502020204030204" pitchFamily="34" charset="0"/>
              </a:rPr>
              <a:t>EXAMPLES:</a:t>
            </a:r>
            <a:endParaRPr lang="en-US" cap="none" dirty="0">
              <a:solidFill>
                <a:schemeClr val="bg1">
                  <a:lumMod val="50000"/>
                </a:schemeClr>
              </a:solidFill>
              <a:latin typeface="Calibri" panose="020F0502020204030204" pitchFamily="34" charset="0"/>
              <a:cs typeface="Calibri" panose="020F0502020204030204" pitchFamily="34" charset="0"/>
            </a:endParaRPr>
          </a:p>
        </p:txBody>
      </p:sp>
      <p:sp>
        <p:nvSpPr>
          <p:cNvPr id="8" name="Content Placeholder 10">
            <a:extLst>
              <a:ext uri="{FF2B5EF4-FFF2-40B4-BE49-F238E27FC236}">
                <a16:creationId xmlns:a16="http://schemas.microsoft.com/office/drawing/2014/main" id="{04FF1CC4-E370-EE9E-871C-28FB7162BDD6}"/>
              </a:ext>
            </a:extLst>
          </p:cNvPr>
          <p:cNvSpPr txBox="1">
            <a:spLocks/>
          </p:cNvSpPr>
          <p:nvPr/>
        </p:nvSpPr>
        <p:spPr>
          <a:xfrm>
            <a:off x="879469" y="3032603"/>
            <a:ext cx="4791741" cy="1378454"/>
          </a:xfrm>
          <a:prstGeom prst="rect">
            <a:avLst/>
          </a:prstGeom>
        </p:spPr>
        <p:txBody>
          <a:bodyPr vert="horz" lIns="91440" tIns="45720" rIns="91440" bIns="45720" numCol="1"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rtl="0">
              <a:spcBef>
                <a:spcPts val="1200"/>
              </a:spcBef>
              <a:spcAft>
                <a:spcPts val="0"/>
              </a:spcAft>
              <a:buNone/>
            </a:pPr>
            <a:r>
              <a:rPr lang="en-US" sz="2800" b="1" i="0" u="none" strike="noStrike" dirty="0">
                <a:solidFill>
                  <a:srgbClr val="3F3F3F"/>
                </a:solidFill>
                <a:effectLst/>
                <a:latin typeface="Calibri" panose="020F0502020204030204" pitchFamily="34" charset="0"/>
              </a:rPr>
              <a:t>Keep data </a:t>
            </a:r>
            <a:r>
              <a:rPr lang="en-US" sz="2800" b="1" dirty="0">
                <a:solidFill>
                  <a:srgbClr val="3F3F3F"/>
                </a:solidFill>
                <a:latin typeface="Calibri" panose="020F0502020204030204" pitchFamily="34" charset="0"/>
              </a:rPr>
              <a:t>f</a:t>
            </a:r>
            <a:r>
              <a:rPr lang="en-US" sz="2800" b="1" i="0" u="none" strike="noStrike" dirty="0">
                <a:solidFill>
                  <a:srgbClr val="3F3F3F"/>
                </a:solidFill>
                <a:effectLst/>
                <a:latin typeface="Calibri" panose="020F0502020204030204" pitchFamily="34" charset="0"/>
              </a:rPr>
              <a:t>iles </a:t>
            </a:r>
            <a:r>
              <a:rPr lang="en-US" sz="2800" b="1" dirty="0">
                <a:solidFill>
                  <a:srgbClr val="3F3F3F"/>
                </a:solidFill>
                <a:latin typeface="Calibri" panose="020F0502020204030204" pitchFamily="34" charset="0"/>
              </a:rPr>
              <a:t>s</a:t>
            </a:r>
            <a:r>
              <a:rPr lang="en-US" sz="2800" b="1" i="0" u="none" strike="noStrike" dirty="0">
                <a:solidFill>
                  <a:srgbClr val="3F3F3F"/>
                </a:solidFill>
                <a:effectLst/>
                <a:latin typeface="Calibri" panose="020F0502020204030204" pitchFamily="34" charset="0"/>
              </a:rPr>
              <a:t>imple for programmable </a:t>
            </a:r>
            <a:r>
              <a:rPr lang="en-US" sz="2800" b="1" dirty="0">
                <a:solidFill>
                  <a:srgbClr val="3F3F3F"/>
                </a:solidFill>
                <a:latin typeface="Calibri" panose="020F0502020204030204" pitchFamily="34" charset="0"/>
              </a:rPr>
              <a:t>l</a:t>
            </a:r>
            <a:r>
              <a:rPr lang="en-US" sz="2800" b="1" i="0" u="none" strike="noStrike" dirty="0">
                <a:solidFill>
                  <a:srgbClr val="3F3F3F"/>
                </a:solidFill>
                <a:effectLst/>
                <a:latin typeface="Calibri" panose="020F0502020204030204" pitchFamily="34" charset="0"/>
              </a:rPr>
              <a:t>oads.</a:t>
            </a:r>
            <a:endParaRPr lang="en-US" sz="2800" b="0" dirty="0">
              <a:effectLst/>
            </a:endParaRPr>
          </a:p>
        </p:txBody>
      </p:sp>
      <p:sp>
        <p:nvSpPr>
          <p:cNvPr id="11" name="Slide Number Placeholder 10">
            <a:extLst>
              <a:ext uri="{FF2B5EF4-FFF2-40B4-BE49-F238E27FC236}">
                <a16:creationId xmlns:a16="http://schemas.microsoft.com/office/drawing/2014/main" id="{20458B86-9BB5-ABD8-F6AC-17113253EC62}"/>
              </a:ext>
            </a:extLst>
          </p:cNvPr>
          <p:cNvSpPr>
            <a:spLocks noGrp="1"/>
          </p:cNvSpPr>
          <p:nvPr>
            <p:ph type="sldNum" sz="quarter" idx="12"/>
          </p:nvPr>
        </p:nvSpPr>
        <p:spPr/>
        <p:txBody>
          <a:bodyPr/>
          <a:lstStyle/>
          <a:p>
            <a:fld id="{3A98EE3D-8CD1-4C3F-BD1C-C98C9596463C}" type="slidenum">
              <a:rPr lang="en-US" smtClean="0"/>
              <a:t>21</a:t>
            </a:fld>
            <a:endParaRPr lang="en-US" dirty="0"/>
          </a:p>
        </p:txBody>
      </p:sp>
      <p:sp>
        <p:nvSpPr>
          <p:cNvPr id="12" name="TextBox 11">
            <a:extLst>
              <a:ext uri="{FF2B5EF4-FFF2-40B4-BE49-F238E27FC236}">
                <a16:creationId xmlns:a16="http://schemas.microsoft.com/office/drawing/2014/main" id="{93445748-5D39-BB65-BA83-EA49C2C10980}"/>
              </a:ext>
            </a:extLst>
          </p:cNvPr>
          <p:cNvSpPr txBox="1"/>
          <p:nvPr/>
        </p:nvSpPr>
        <p:spPr>
          <a:xfrm>
            <a:off x="728420" y="6332732"/>
            <a:ext cx="10879811" cy="369332"/>
          </a:xfrm>
          <a:prstGeom prst="rect">
            <a:avLst/>
          </a:prstGeom>
          <a:noFill/>
        </p:spPr>
        <p:txBody>
          <a:bodyPr wrap="square">
            <a:spAutoFit/>
          </a:bodyPr>
          <a:lstStyle/>
          <a:p>
            <a:pPr rtl="0">
              <a:spcBef>
                <a:spcPts val="0"/>
              </a:spcBef>
              <a:spcAft>
                <a:spcPts val="0"/>
              </a:spcAft>
            </a:pPr>
            <a:r>
              <a:rPr lang="en-US" sz="1800" b="1" i="1" u="none" strike="noStrike" dirty="0">
                <a:solidFill>
                  <a:srgbClr val="D739AE"/>
                </a:solidFill>
                <a:effectLst/>
                <a:latin typeface="Twentieth Century"/>
              </a:rPr>
              <a:t>Guidelines on Data Sharing (see </a:t>
            </a:r>
            <a:r>
              <a:rPr lang="en-US" sz="1800" b="1" i="1" u="none" strike="noStrike" dirty="0" err="1">
                <a:solidFill>
                  <a:srgbClr val="D739AE"/>
                </a:solidFill>
                <a:effectLst/>
                <a:latin typeface="Twentieth Century"/>
              </a:rPr>
              <a:t>SacPAS</a:t>
            </a:r>
            <a:r>
              <a:rPr lang="en-US" sz="1800" b="1" i="1" u="none" strike="noStrike" dirty="0">
                <a:solidFill>
                  <a:srgbClr val="D739AE"/>
                </a:solidFill>
                <a:effectLst/>
                <a:latin typeface="Twentieth Century"/>
              </a:rPr>
              <a:t> DBM handout #4)</a:t>
            </a:r>
            <a:endParaRPr lang="en-US" dirty="0">
              <a:effectLst/>
            </a:endParaRPr>
          </a:p>
        </p:txBody>
      </p:sp>
      <p:cxnSp>
        <p:nvCxnSpPr>
          <p:cNvPr id="2" name="Straight Connector 1">
            <a:extLst>
              <a:ext uri="{FF2B5EF4-FFF2-40B4-BE49-F238E27FC236}">
                <a16:creationId xmlns:a16="http://schemas.microsoft.com/office/drawing/2014/main" id="{27F44440-7973-1860-068E-36F3F1D6DD8E}"/>
              </a:ext>
            </a:extLst>
          </p:cNvPr>
          <p:cNvCxnSpPr>
            <a:cxnSpLocks/>
          </p:cNvCxnSpPr>
          <p:nvPr/>
        </p:nvCxnSpPr>
        <p:spPr>
          <a:xfrm>
            <a:off x="5684363" y="2440397"/>
            <a:ext cx="0" cy="283464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9928604-1E70-5526-C898-0DB5CD544763}"/>
              </a:ext>
            </a:extLst>
          </p:cNvPr>
          <p:cNvSpPr txBox="1">
            <a:spLocks/>
          </p:cNvSpPr>
          <p:nvPr/>
        </p:nvSpPr>
        <p:spPr>
          <a:xfrm>
            <a:off x="400050" y="482700"/>
            <a:ext cx="11525250" cy="86119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3600" b="1" cap="none">
                <a:solidFill>
                  <a:srgbClr val="3F3F3F"/>
                </a:solidFill>
                <a:latin typeface="Calibri" panose="020F0502020204030204" pitchFamily="34" charset="0"/>
              </a:rPr>
              <a:t>How To Increase Efficiency Of Sharing Data </a:t>
            </a:r>
            <a:endParaRPr lang="en-US" sz="3600" cap="none"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67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5A978D73-6779-660B-96D8-188DC91B68D6}"/>
              </a:ext>
            </a:extLst>
          </p:cNvPr>
          <p:cNvSpPr txBox="1">
            <a:spLocks/>
          </p:cNvSpPr>
          <p:nvPr/>
        </p:nvSpPr>
        <p:spPr>
          <a:xfrm>
            <a:off x="6322828" y="3146155"/>
            <a:ext cx="5469522" cy="1886319"/>
          </a:xfrm>
          <a:prstGeom prst="rect">
            <a:avLst/>
          </a:prstGeom>
        </p:spPr>
        <p:txBody>
          <a:bodyPr vert="horz" lIns="91440" tIns="45720" rIns="91440" bIns="45720" numCol="1"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lnSpc>
                <a:spcPct val="100000"/>
              </a:lnSpc>
              <a:spcBef>
                <a:spcPts val="1200"/>
              </a:spcBef>
              <a:spcAft>
                <a:spcPts val="0"/>
              </a:spcAft>
            </a:pPr>
            <a:r>
              <a:rPr lang="en-US" sz="2200" dirty="0">
                <a:solidFill>
                  <a:srgbClr val="3F3F3F"/>
                </a:solidFill>
                <a:latin typeface="Calibri" panose="020F0502020204030204" pitchFamily="34" charset="0"/>
              </a:rPr>
              <a:t>N</a:t>
            </a:r>
            <a:r>
              <a:rPr lang="en-US" sz="2200" b="0" i="0" u="none" strike="noStrike" dirty="0">
                <a:solidFill>
                  <a:srgbClr val="3F3F3F"/>
                </a:solidFill>
                <a:effectLst/>
                <a:latin typeface="Calibri" panose="020F0502020204030204" pitchFamily="34" charset="0"/>
              </a:rPr>
              <a:t>ot including double quotes “” in comments column</a:t>
            </a:r>
            <a:endParaRPr lang="en-US" sz="2200" b="0" i="0" u="none" strike="noStrike" dirty="0">
              <a:solidFill>
                <a:srgbClr val="D739AE"/>
              </a:solidFill>
              <a:effectLst/>
              <a:latin typeface="Calibri" panose="020F0502020204030204" pitchFamily="34" charset="0"/>
            </a:endParaRPr>
          </a:p>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rPr>
              <a:t>Avoiding </a:t>
            </a:r>
            <a:r>
              <a:rPr lang="en-US" sz="2200" dirty="0">
                <a:solidFill>
                  <a:srgbClr val="3F3F3F"/>
                </a:solidFill>
                <a:latin typeface="Calibri" panose="020F0502020204030204" pitchFamily="34" charset="0"/>
              </a:rPr>
              <a:t>l</a:t>
            </a:r>
            <a:r>
              <a:rPr lang="en-US" sz="2200" b="0" i="0" u="none" strike="noStrike" dirty="0">
                <a:solidFill>
                  <a:srgbClr val="3F3F3F"/>
                </a:solidFill>
                <a:effectLst/>
                <a:latin typeface="Calibri" panose="020F0502020204030204" pitchFamily="34" charset="0"/>
              </a:rPr>
              <a:t>ine breaks and commas in the comments column</a:t>
            </a:r>
            <a:endParaRPr lang="en-US" sz="2200" b="0" i="0" u="none" strike="noStrike" dirty="0">
              <a:solidFill>
                <a:srgbClr val="D739AE"/>
              </a:solidFill>
              <a:effectLst/>
              <a:latin typeface="Calibri" panose="020F0502020204030204" pitchFamily="34" charset="0"/>
            </a:endParaRPr>
          </a:p>
        </p:txBody>
      </p:sp>
      <p:sp>
        <p:nvSpPr>
          <p:cNvPr id="6" name="Title 1">
            <a:extLst>
              <a:ext uri="{FF2B5EF4-FFF2-40B4-BE49-F238E27FC236}">
                <a16:creationId xmlns:a16="http://schemas.microsoft.com/office/drawing/2014/main" id="{4234493A-DCB3-42F3-3AD2-559A5FA7C414}"/>
              </a:ext>
            </a:extLst>
          </p:cNvPr>
          <p:cNvSpPr txBox="1">
            <a:spLocks/>
          </p:cNvSpPr>
          <p:nvPr/>
        </p:nvSpPr>
        <p:spPr>
          <a:xfrm>
            <a:off x="6322828" y="2722206"/>
            <a:ext cx="5828902" cy="577223"/>
          </a:xfrm>
          <a:prstGeom prst="rect">
            <a:avLst/>
          </a:prstGeom>
        </p:spPr>
        <p:txBody>
          <a:bodyPr vert="horz" lIns="91440" tIns="45720" rIns="91440" bIns="45720" rtlCol="0" anchor="b">
            <a:normAutofit lnSpcReduction="10000"/>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b="1" cap="none" dirty="0">
                <a:solidFill>
                  <a:srgbClr val="3F3F3F"/>
                </a:solidFill>
                <a:latin typeface="Calibri" panose="020F0502020204030204" pitchFamily="34" charset="0"/>
              </a:rPr>
              <a:t>EXAMPLES:</a:t>
            </a:r>
            <a:endParaRPr lang="en-US" cap="none" dirty="0">
              <a:solidFill>
                <a:schemeClr val="bg1">
                  <a:lumMod val="50000"/>
                </a:schemeClr>
              </a:solidFill>
              <a:latin typeface="Calibri" panose="020F0502020204030204" pitchFamily="34" charset="0"/>
              <a:cs typeface="Calibri" panose="020F0502020204030204" pitchFamily="34" charset="0"/>
            </a:endParaRPr>
          </a:p>
        </p:txBody>
      </p:sp>
      <p:sp>
        <p:nvSpPr>
          <p:cNvPr id="7" name="Content Placeholder 10">
            <a:extLst>
              <a:ext uri="{FF2B5EF4-FFF2-40B4-BE49-F238E27FC236}">
                <a16:creationId xmlns:a16="http://schemas.microsoft.com/office/drawing/2014/main" id="{E5EB7B80-9433-FDCD-6099-6E8F27EE4F90}"/>
              </a:ext>
            </a:extLst>
          </p:cNvPr>
          <p:cNvSpPr txBox="1">
            <a:spLocks/>
          </p:cNvSpPr>
          <p:nvPr/>
        </p:nvSpPr>
        <p:spPr>
          <a:xfrm>
            <a:off x="964308" y="2722206"/>
            <a:ext cx="4791741" cy="2310268"/>
          </a:xfrm>
          <a:prstGeom prst="rect">
            <a:avLst/>
          </a:prstGeom>
        </p:spPr>
        <p:txBody>
          <a:bodyPr vert="horz" lIns="91440" tIns="45720" rIns="91440" bIns="45720" numCol="1"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rtl="0">
              <a:spcBef>
                <a:spcPts val="1200"/>
              </a:spcBef>
              <a:spcAft>
                <a:spcPts val="0"/>
              </a:spcAft>
              <a:buNone/>
            </a:pPr>
            <a:r>
              <a:rPr lang="en-US" sz="2800" b="1" i="0" u="none" strike="noStrike" dirty="0">
                <a:solidFill>
                  <a:srgbClr val="3F3F3F"/>
                </a:solidFill>
                <a:effectLst/>
                <a:latin typeface="Calibri" panose="020F0502020204030204" pitchFamily="34" charset="0"/>
              </a:rPr>
              <a:t>Data is </a:t>
            </a:r>
            <a:r>
              <a:rPr lang="en-US" sz="2800" b="1" dirty="0">
                <a:solidFill>
                  <a:srgbClr val="3F3F3F"/>
                </a:solidFill>
                <a:latin typeface="Calibri" panose="020F0502020204030204" pitchFamily="34" charset="0"/>
              </a:rPr>
              <a:t>m</a:t>
            </a:r>
            <a:r>
              <a:rPr lang="en-US" sz="2800" b="1" i="0" u="none" strike="noStrike" dirty="0">
                <a:solidFill>
                  <a:srgbClr val="3F3F3F"/>
                </a:solidFill>
                <a:effectLst/>
                <a:latin typeface="Calibri" panose="020F0502020204030204" pitchFamily="34" charset="0"/>
              </a:rPr>
              <a:t>achine </a:t>
            </a:r>
            <a:r>
              <a:rPr lang="en-US" sz="2800" b="1" dirty="0">
                <a:solidFill>
                  <a:srgbClr val="3F3F3F"/>
                </a:solidFill>
                <a:latin typeface="Calibri" panose="020F0502020204030204" pitchFamily="34" charset="0"/>
              </a:rPr>
              <a:t>r</a:t>
            </a:r>
            <a:r>
              <a:rPr lang="en-US" sz="2800" b="1" i="0" u="none" strike="noStrike" dirty="0">
                <a:solidFill>
                  <a:srgbClr val="3F3F3F"/>
                </a:solidFill>
                <a:effectLst/>
                <a:latin typeface="Calibri" panose="020F0502020204030204" pitchFamily="34" charset="0"/>
              </a:rPr>
              <a:t>eadable. </a:t>
            </a:r>
            <a:endParaRPr lang="en-US" sz="2800" b="0" dirty="0">
              <a:effectLst/>
            </a:endParaRPr>
          </a:p>
        </p:txBody>
      </p:sp>
      <p:sp>
        <p:nvSpPr>
          <p:cNvPr id="10" name="Slide Number Placeholder 9">
            <a:extLst>
              <a:ext uri="{FF2B5EF4-FFF2-40B4-BE49-F238E27FC236}">
                <a16:creationId xmlns:a16="http://schemas.microsoft.com/office/drawing/2014/main" id="{4E1B0960-45FD-E0D2-8D83-B59D26BE9F58}"/>
              </a:ext>
            </a:extLst>
          </p:cNvPr>
          <p:cNvSpPr>
            <a:spLocks noGrp="1"/>
          </p:cNvSpPr>
          <p:nvPr>
            <p:ph type="sldNum" sz="quarter" idx="12"/>
          </p:nvPr>
        </p:nvSpPr>
        <p:spPr/>
        <p:txBody>
          <a:bodyPr/>
          <a:lstStyle/>
          <a:p>
            <a:fld id="{3A98EE3D-8CD1-4C3F-BD1C-C98C9596463C}" type="slidenum">
              <a:rPr lang="en-US" smtClean="0"/>
              <a:t>22</a:t>
            </a:fld>
            <a:endParaRPr lang="en-US" dirty="0"/>
          </a:p>
        </p:txBody>
      </p:sp>
      <p:sp>
        <p:nvSpPr>
          <p:cNvPr id="11" name="TextBox 10">
            <a:extLst>
              <a:ext uri="{FF2B5EF4-FFF2-40B4-BE49-F238E27FC236}">
                <a16:creationId xmlns:a16="http://schemas.microsoft.com/office/drawing/2014/main" id="{E4DD009D-68D8-01DC-AB75-4CEF0F908156}"/>
              </a:ext>
            </a:extLst>
          </p:cNvPr>
          <p:cNvSpPr txBox="1"/>
          <p:nvPr/>
        </p:nvSpPr>
        <p:spPr>
          <a:xfrm>
            <a:off x="728420" y="6332732"/>
            <a:ext cx="10879811" cy="369332"/>
          </a:xfrm>
          <a:prstGeom prst="rect">
            <a:avLst/>
          </a:prstGeom>
          <a:noFill/>
        </p:spPr>
        <p:txBody>
          <a:bodyPr wrap="square">
            <a:spAutoFit/>
          </a:bodyPr>
          <a:lstStyle/>
          <a:p>
            <a:pPr rtl="0">
              <a:spcBef>
                <a:spcPts val="0"/>
              </a:spcBef>
              <a:spcAft>
                <a:spcPts val="0"/>
              </a:spcAft>
            </a:pPr>
            <a:r>
              <a:rPr lang="en-US" sz="1800" b="1" i="1" u="none" strike="noStrike" dirty="0">
                <a:solidFill>
                  <a:srgbClr val="D739AE"/>
                </a:solidFill>
                <a:effectLst/>
                <a:latin typeface="Twentieth Century"/>
              </a:rPr>
              <a:t>Guidelines on Data Sharing (see </a:t>
            </a:r>
            <a:r>
              <a:rPr lang="en-US" sz="1800" b="1" i="1" u="none" strike="noStrike" dirty="0" err="1">
                <a:solidFill>
                  <a:srgbClr val="D739AE"/>
                </a:solidFill>
                <a:effectLst/>
                <a:latin typeface="Twentieth Century"/>
              </a:rPr>
              <a:t>SacPAS</a:t>
            </a:r>
            <a:r>
              <a:rPr lang="en-US" sz="1800" b="1" i="1" u="none" strike="noStrike" dirty="0">
                <a:solidFill>
                  <a:srgbClr val="D739AE"/>
                </a:solidFill>
                <a:effectLst/>
                <a:latin typeface="Twentieth Century"/>
              </a:rPr>
              <a:t> DBM handout #4)</a:t>
            </a:r>
            <a:endParaRPr lang="en-US" dirty="0">
              <a:effectLst/>
            </a:endParaRPr>
          </a:p>
        </p:txBody>
      </p:sp>
      <p:cxnSp>
        <p:nvCxnSpPr>
          <p:cNvPr id="12" name="Straight Connector 11">
            <a:extLst>
              <a:ext uri="{FF2B5EF4-FFF2-40B4-BE49-F238E27FC236}">
                <a16:creationId xmlns:a16="http://schemas.microsoft.com/office/drawing/2014/main" id="{261925D3-9EE6-0399-1FCF-FF59BA750D11}"/>
              </a:ext>
            </a:extLst>
          </p:cNvPr>
          <p:cNvCxnSpPr>
            <a:cxnSpLocks/>
          </p:cNvCxnSpPr>
          <p:nvPr/>
        </p:nvCxnSpPr>
        <p:spPr>
          <a:xfrm>
            <a:off x="5684363" y="2535810"/>
            <a:ext cx="0" cy="268663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948840-FED1-4DCC-0680-C10063BB972B}"/>
              </a:ext>
            </a:extLst>
          </p:cNvPr>
          <p:cNvSpPr txBox="1">
            <a:spLocks/>
          </p:cNvSpPr>
          <p:nvPr/>
        </p:nvSpPr>
        <p:spPr>
          <a:xfrm>
            <a:off x="400050" y="482700"/>
            <a:ext cx="11525250" cy="861191"/>
          </a:xfrm>
          <a:prstGeom prst="rect">
            <a:avLst/>
          </a:prstGeom>
        </p:spPr>
        <p:txBody>
          <a:bodyPr vert="horz" lIns="91440" tIns="45720" rIns="91440" bIns="45720" rtlCol="0" anchor="b">
            <a:normAutofit/>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3600" b="1" cap="none">
                <a:solidFill>
                  <a:srgbClr val="3F3F3F"/>
                </a:solidFill>
                <a:latin typeface="Calibri" panose="020F0502020204030204" pitchFamily="34" charset="0"/>
              </a:rPr>
              <a:t>How To Increase Efficiency Of Sharing Data </a:t>
            </a:r>
            <a:endParaRPr lang="en-US" sz="3600" cap="none"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03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832F41-09D0-55B8-9533-DC8B79CBB239}"/>
              </a:ext>
            </a:extLst>
          </p:cNvPr>
          <p:cNvSpPr txBox="1"/>
          <p:nvPr/>
        </p:nvSpPr>
        <p:spPr>
          <a:xfrm>
            <a:off x="728420" y="6332732"/>
            <a:ext cx="10879811" cy="369332"/>
          </a:xfrm>
          <a:prstGeom prst="rect">
            <a:avLst/>
          </a:prstGeom>
          <a:noFill/>
        </p:spPr>
        <p:txBody>
          <a:bodyPr wrap="square">
            <a:spAutoFit/>
          </a:bodyPr>
          <a:lstStyle/>
          <a:p>
            <a:pPr rtl="0">
              <a:spcBef>
                <a:spcPts val="0"/>
              </a:spcBef>
              <a:spcAft>
                <a:spcPts val="0"/>
              </a:spcAft>
            </a:pPr>
            <a:r>
              <a:rPr lang="en-US" sz="1800" b="1" i="1" u="none" strike="noStrike" dirty="0">
                <a:solidFill>
                  <a:srgbClr val="D739AE"/>
                </a:solidFill>
                <a:effectLst/>
                <a:latin typeface="Twentieth Century"/>
              </a:rPr>
              <a:t>Guidelines on Data Sharing (see </a:t>
            </a:r>
            <a:r>
              <a:rPr lang="en-US" sz="1800" b="1" i="1" u="none" strike="noStrike" dirty="0" err="1">
                <a:solidFill>
                  <a:srgbClr val="D739AE"/>
                </a:solidFill>
                <a:effectLst/>
                <a:latin typeface="Twentieth Century"/>
              </a:rPr>
              <a:t>SacPAS</a:t>
            </a:r>
            <a:r>
              <a:rPr lang="en-US" sz="1800" b="1" i="1" u="none" strike="noStrike" dirty="0">
                <a:solidFill>
                  <a:srgbClr val="D739AE"/>
                </a:solidFill>
                <a:effectLst/>
                <a:latin typeface="Twentieth Century"/>
              </a:rPr>
              <a:t> DBM handout #4)</a:t>
            </a:r>
            <a:endParaRPr lang="en-US" dirty="0">
              <a:effectLst/>
            </a:endParaRPr>
          </a:p>
        </p:txBody>
      </p:sp>
      <p:sp>
        <p:nvSpPr>
          <p:cNvPr id="3" name="Content Placeholder 10">
            <a:extLst>
              <a:ext uri="{FF2B5EF4-FFF2-40B4-BE49-F238E27FC236}">
                <a16:creationId xmlns:a16="http://schemas.microsoft.com/office/drawing/2014/main" id="{5A978D73-6779-660B-96D8-188DC91B68D6}"/>
              </a:ext>
            </a:extLst>
          </p:cNvPr>
          <p:cNvSpPr txBox="1">
            <a:spLocks/>
          </p:cNvSpPr>
          <p:nvPr/>
        </p:nvSpPr>
        <p:spPr>
          <a:xfrm>
            <a:off x="6322828" y="2232036"/>
            <a:ext cx="5469522" cy="3912782"/>
          </a:xfrm>
          <a:prstGeom prst="rect">
            <a:avLst/>
          </a:prstGeom>
        </p:spPr>
        <p:txBody>
          <a:bodyPr vert="horz" lIns="91440" tIns="45720" rIns="91440" bIns="45720" numCol="1"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rPr>
              <a:t>Checking for Spelling or human error </a:t>
            </a:r>
            <a:br>
              <a:rPr lang="en-US" sz="2200" b="0" i="0" u="none" strike="noStrike" dirty="0">
                <a:solidFill>
                  <a:srgbClr val="3F3F3F"/>
                </a:solidFill>
                <a:effectLst/>
                <a:latin typeface="Calibri" panose="020F0502020204030204" pitchFamily="34" charset="0"/>
              </a:rPr>
            </a:br>
            <a:r>
              <a:rPr lang="en-US" sz="2200" b="0" i="0" u="none" strike="noStrike" dirty="0">
                <a:solidFill>
                  <a:srgbClr val="3F3F3F"/>
                </a:solidFill>
                <a:effectLst/>
                <a:latin typeface="Calibri" panose="020F0502020204030204" pitchFamily="34" charset="0"/>
              </a:rPr>
              <a:t>in data entry</a:t>
            </a:r>
            <a:endParaRPr lang="en-US" sz="2200" b="0" i="0" u="none" strike="noStrike" dirty="0">
              <a:solidFill>
                <a:srgbClr val="D739AE"/>
              </a:solidFill>
              <a:effectLst/>
              <a:latin typeface="Calibri" panose="020F0502020204030204" pitchFamily="34" charset="0"/>
            </a:endParaRPr>
          </a:p>
          <a:p>
            <a:pPr fontAlgn="base">
              <a:lnSpc>
                <a:spcPct val="100000"/>
              </a:lnSpc>
              <a:spcBef>
                <a:spcPts val="1200"/>
              </a:spcBef>
              <a:spcAft>
                <a:spcPts val="0"/>
              </a:spcAft>
            </a:pPr>
            <a:r>
              <a:rPr lang="en-US" sz="2200" b="0" i="0" u="none" strike="noStrike" dirty="0">
                <a:solidFill>
                  <a:srgbClr val="444746"/>
                </a:solidFill>
                <a:effectLst/>
                <a:latin typeface="Calibri" panose="020F0502020204030204" pitchFamily="34" charset="0"/>
              </a:rPr>
              <a:t>Keeping data type consistent</a:t>
            </a:r>
            <a:endParaRPr lang="en-US" sz="2200" b="0" i="0" u="none" strike="noStrike" dirty="0">
              <a:solidFill>
                <a:srgbClr val="D739AE"/>
              </a:solidFill>
              <a:effectLst/>
              <a:latin typeface="Calibri" panose="020F0502020204030204" pitchFamily="34" charset="0"/>
            </a:endParaRPr>
          </a:p>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rPr>
              <a:t>Choosing one null (N/A, </a:t>
            </a:r>
            <a:r>
              <a:rPr lang="en-US" sz="2200" b="0" i="0" u="none" strike="noStrike" dirty="0" err="1">
                <a:solidFill>
                  <a:srgbClr val="3F3F3F"/>
                </a:solidFill>
                <a:effectLst/>
                <a:latin typeface="Calibri" panose="020F0502020204030204" pitchFamily="34" charset="0"/>
              </a:rPr>
              <a:t>na</a:t>
            </a:r>
            <a:r>
              <a:rPr lang="en-US" sz="2200" b="0" i="0" u="none" strike="noStrike" dirty="0">
                <a:solidFill>
                  <a:srgbClr val="3F3F3F"/>
                </a:solidFill>
                <a:effectLst/>
                <a:latin typeface="Calibri" panose="020F0502020204030204" pitchFamily="34" charset="0"/>
              </a:rPr>
              <a:t>, NN, NA, NULL, n/p, -9999, -99999, UNK, n:/a, N/R)</a:t>
            </a:r>
            <a:endParaRPr lang="en-US" sz="2200" b="0" i="0" u="none" strike="noStrike" dirty="0">
              <a:solidFill>
                <a:srgbClr val="D739AE"/>
              </a:solidFill>
              <a:effectLst/>
              <a:latin typeface="Calibri" panose="020F0502020204030204" pitchFamily="34" charset="0"/>
            </a:endParaRPr>
          </a:p>
          <a:p>
            <a:pPr fontAlgn="base">
              <a:lnSpc>
                <a:spcPct val="100000"/>
              </a:lnSpc>
              <a:spcBef>
                <a:spcPts val="1200"/>
              </a:spcBef>
              <a:spcAft>
                <a:spcPts val="0"/>
              </a:spcAft>
            </a:pPr>
            <a:r>
              <a:rPr lang="en-US" sz="2200" dirty="0">
                <a:latin typeface="Calibri" panose="020F0502020204030204" pitchFamily="34" charset="0"/>
                <a:ea typeface="Calibri" panose="020F0502020204030204" pitchFamily="34" charset="0"/>
                <a:cs typeface="Calibri" panose="020F0502020204030204" pitchFamily="34" charset="0"/>
              </a:rPr>
              <a:t>Including all data as they accumulate </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through the season (or year) in the data file</a:t>
            </a:r>
          </a:p>
          <a:p>
            <a:pPr fontAlgn="base">
              <a:lnSpc>
                <a:spcPct val="100000"/>
              </a:lnSpc>
              <a:spcBef>
                <a:spcPts val="1200"/>
              </a:spcBef>
              <a:spcAft>
                <a:spcPts val="0"/>
              </a:spcAft>
            </a:pPr>
            <a:r>
              <a:rPr lang="en-US" sz="2200" b="0" i="0" u="none" strike="noStrike" dirty="0">
                <a:solidFill>
                  <a:srgbClr val="3F3F3F"/>
                </a:solidFill>
                <a:effectLst/>
                <a:latin typeface="Calibri" panose="020F0502020204030204" pitchFamily="34" charset="0"/>
              </a:rPr>
              <a:t>Keeping format of revised data similar to preliminary data</a:t>
            </a:r>
            <a:endParaRPr lang="en-US" sz="2200" b="0" i="0" u="none" strike="noStrike" dirty="0">
              <a:solidFill>
                <a:srgbClr val="D739AE"/>
              </a:solidFill>
              <a:effectLst/>
              <a:latin typeface="Calibri" panose="020F0502020204030204" pitchFamily="34" charset="0"/>
            </a:endParaRPr>
          </a:p>
        </p:txBody>
      </p:sp>
      <p:sp>
        <p:nvSpPr>
          <p:cNvPr id="6" name="Title 1">
            <a:extLst>
              <a:ext uri="{FF2B5EF4-FFF2-40B4-BE49-F238E27FC236}">
                <a16:creationId xmlns:a16="http://schemas.microsoft.com/office/drawing/2014/main" id="{2307AE80-8650-7D86-A1D8-5F5DEB46C871}"/>
              </a:ext>
            </a:extLst>
          </p:cNvPr>
          <p:cNvSpPr txBox="1">
            <a:spLocks/>
          </p:cNvSpPr>
          <p:nvPr/>
        </p:nvSpPr>
        <p:spPr>
          <a:xfrm>
            <a:off x="6322828" y="1560856"/>
            <a:ext cx="5292433" cy="577223"/>
          </a:xfrm>
          <a:prstGeom prst="rect">
            <a:avLst/>
          </a:prstGeom>
        </p:spPr>
        <p:txBody>
          <a:bodyPr vert="horz" lIns="91440" tIns="45720" rIns="91440" bIns="45720" rtlCol="0" anchor="b">
            <a:normAutofit lnSpcReduction="10000"/>
          </a:bodyPr>
          <a:lst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b="1" cap="none" dirty="0">
                <a:solidFill>
                  <a:srgbClr val="3F3F3F"/>
                </a:solidFill>
                <a:latin typeface="Calibri" panose="020F0502020204030204" pitchFamily="34" charset="0"/>
              </a:rPr>
              <a:t>EXAMPLES:</a:t>
            </a:r>
            <a:endParaRPr lang="en-US" cap="none" dirty="0">
              <a:solidFill>
                <a:schemeClr val="bg1">
                  <a:lumMod val="50000"/>
                </a:schemeClr>
              </a:solidFill>
              <a:latin typeface="Calibri" panose="020F0502020204030204" pitchFamily="34" charset="0"/>
              <a:cs typeface="Calibri" panose="020F0502020204030204" pitchFamily="34" charset="0"/>
            </a:endParaRPr>
          </a:p>
        </p:txBody>
      </p:sp>
      <p:sp>
        <p:nvSpPr>
          <p:cNvPr id="7" name="Content Placeholder 10">
            <a:extLst>
              <a:ext uri="{FF2B5EF4-FFF2-40B4-BE49-F238E27FC236}">
                <a16:creationId xmlns:a16="http://schemas.microsoft.com/office/drawing/2014/main" id="{C34680CC-1008-3623-B8F1-C807D4309300}"/>
              </a:ext>
            </a:extLst>
          </p:cNvPr>
          <p:cNvSpPr txBox="1">
            <a:spLocks/>
          </p:cNvSpPr>
          <p:nvPr/>
        </p:nvSpPr>
        <p:spPr>
          <a:xfrm>
            <a:off x="1077432" y="2722206"/>
            <a:ext cx="4791741" cy="2310268"/>
          </a:xfrm>
          <a:prstGeom prst="rect">
            <a:avLst/>
          </a:prstGeom>
        </p:spPr>
        <p:txBody>
          <a:bodyPr vert="horz" lIns="91440" tIns="45720" rIns="91440" bIns="45720" numCol="1"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rtl="0">
              <a:spcBef>
                <a:spcPts val="1200"/>
              </a:spcBef>
              <a:spcAft>
                <a:spcPts val="0"/>
              </a:spcAft>
              <a:buNone/>
            </a:pPr>
            <a:r>
              <a:rPr lang="en-US" sz="2800" b="1" i="0" u="none" strike="noStrike" dirty="0">
                <a:solidFill>
                  <a:srgbClr val="3F3F3F"/>
                </a:solidFill>
                <a:effectLst/>
                <a:latin typeface="Calibri" panose="020F0502020204030204" pitchFamily="34" charset="0"/>
              </a:rPr>
              <a:t>Data is consistent.</a:t>
            </a:r>
            <a:endParaRPr lang="en-US" sz="2800" b="0" dirty="0">
              <a:effectLst/>
            </a:endParaRPr>
          </a:p>
        </p:txBody>
      </p:sp>
      <p:sp>
        <p:nvSpPr>
          <p:cNvPr id="4" name="Slide Number Placeholder 3">
            <a:extLst>
              <a:ext uri="{FF2B5EF4-FFF2-40B4-BE49-F238E27FC236}">
                <a16:creationId xmlns:a16="http://schemas.microsoft.com/office/drawing/2014/main" id="{B3574520-69A1-784D-F0C8-03CF4F3AA952}"/>
              </a:ext>
            </a:extLst>
          </p:cNvPr>
          <p:cNvSpPr>
            <a:spLocks noGrp="1"/>
          </p:cNvSpPr>
          <p:nvPr>
            <p:ph type="sldNum" sz="quarter" idx="12"/>
          </p:nvPr>
        </p:nvSpPr>
        <p:spPr/>
        <p:txBody>
          <a:bodyPr/>
          <a:lstStyle/>
          <a:p>
            <a:fld id="{3A98EE3D-8CD1-4C3F-BD1C-C98C9596463C}" type="slidenum">
              <a:rPr lang="en-US" smtClean="0"/>
              <a:t>23</a:t>
            </a:fld>
            <a:endParaRPr lang="en-US" dirty="0"/>
          </a:p>
        </p:txBody>
      </p:sp>
      <p:cxnSp>
        <p:nvCxnSpPr>
          <p:cNvPr id="8" name="Straight Connector 7">
            <a:extLst>
              <a:ext uri="{FF2B5EF4-FFF2-40B4-BE49-F238E27FC236}">
                <a16:creationId xmlns:a16="http://schemas.microsoft.com/office/drawing/2014/main" id="{6E8AE016-C123-3DAE-D5C2-301F1109B052}"/>
              </a:ext>
            </a:extLst>
          </p:cNvPr>
          <p:cNvCxnSpPr>
            <a:cxnSpLocks/>
          </p:cNvCxnSpPr>
          <p:nvPr/>
        </p:nvCxnSpPr>
        <p:spPr>
          <a:xfrm>
            <a:off x="5684363" y="1602557"/>
            <a:ext cx="0" cy="454226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1957F02C-6B47-0D55-4D67-B5F6A623D32E}"/>
              </a:ext>
            </a:extLst>
          </p:cNvPr>
          <p:cNvSpPr>
            <a:spLocks noGrp="1"/>
          </p:cNvSpPr>
          <p:nvPr>
            <p:ph type="title"/>
          </p:nvPr>
        </p:nvSpPr>
        <p:spPr>
          <a:xfrm>
            <a:off x="400050" y="482700"/>
            <a:ext cx="11525250" cy="861191"/>
          </a:xfrm>
        </p:spPr>
        <p:txBody>
          <a:bodyPr>
            <a:normAutofit/>
          </a:bodyPr>
          <a:lstStyle/>
          <a:p>
            <a:pPr rtl="0">
              <a:spcBef>
                <a:spcPts val="0"/>
              </a:spcBef>
              <a:spcAft>
                <a:spcPts val="0"/>
              </a:spcAft>
            </a:pPr>
            <a:r>
              <a:rPr lang="en-US" sz="3600" b="1" i="0" u="none" strike="noStrike" cap="none" dirty="0">
                <a:solidFill>
                  <a:srgbClr val="3F3F3F"/>
                </a:solidFill>
                <a:effectLst/>
                <a:latin typeface="Calibri" panose="020F0502020204030204" pitchFamily="34" charset="0"/>
              </a:rPr>
              <a:t>How To Increase Efficiency Of Sharing Data </a:t>
            </a:r>
            <a:endParaRPr lang="en-US" sz="3600" cap="none"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1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8448B8D-9924-96FE-7027-04FA84D22105}"/>
              </a:ext>
            </a:extLst>
          </p:cNvPr>
          <p:cNvSpPr>
            <a:spLocks noGrp="1"/>
          </p:cNvSpPr>
          <p:nvPr>
            <p:ph type="title"/>
          </p:nvPr>
        </p:nvSpPr>
        <p:spPr>
          <a:xfrm>
            <a:off x="771148" y="1037967"/>
            <a:ext cx="3162223" cy="4709131"/>
          </a:xfrm>
        </p:spPr>
        <p:txBody>
          <a:bodyPr anchor="ctr">
            <a:normAutofit/>
          </a:bodyPr>
          <a:lstStyle/>
          <a:p>
            <a:r>
              <a:rPr lang="en-US" sz="2800" cap="none" dirty="0">
                <a:solidFill>
                  <a:srgbClr val="FFFEFF"/>
                </a:solidFill>
              </a:rPr>
              <a:t>Data sharing: pathways across a range of efficiencies</a:t>
            </a:r>
            <a:br>
              <a:rPr lang="en-US" sz="2400" cap="none" dirty="0">
                <a:solidFill>
                  <a:srgbClr val="FFFEFF"/>
                </a:solidFill>
              </a:rPr>
            </a:br>
            <a:br>
              <a:rPr lang="en-US" sz="2400" cap="none" dirty="0">
                <a:solidFill>
                  <a:srgbClr val="FFFEFF"/>
                </a:solidFill>
              </a:rPr>
            </a:br>
            <a:r>
              <a:rPr lang="en-US" sz="2400" cap="none" dirty="0">
                <a:solidFill>
                  <a:srgbClr val="FFFEFF"/>
                </a:solidFill>
              </a:rPr>
              <a:t>(see DBM handout #3)</a:t>
            </a:r>
          </a:p>
        </p:txBody>
      </p:sp>
      <p:sp>
        <p:nvSpPr>
          <p:cNvPr id="3" name="Content Placeholder 2">
            <a:extLst>
              <a:ext uri="{FF2B5EF4-FFF2-40B4-BE49-F238E27FC236}">
                <a16:creationId xmlns:a16="http://schemas.microsoft.com/office/drawing/2014/main" id="{AFC65D16-F9B0-4094-16A8-0E2DBC90E31A}"/>
              </a:ext>
            </a:extLst>
          </p:cNvPr>
          <p:cNvSpPr>
            <a:spLocks noGrp="1"/>
          </p:cNvSpPr>
          <p:nvPr>
            <p:ph idx="1"/>
          </p:nvPr>
        </p:nvSpPr>
        <p:spPr>
          <a:xfrm>
            <a:off x="4534935" y="1037968"/>
            <a:ext cx="6725899" cy="4820832"/>
          </a:xfrm>
        </p:spPr>
        <p:txBody>
          <a:bodyPr>
            <a:norm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T</a:t>
            </a:r>
            <a:r>
              <a:rPr lang="en-US" sz="2000" dirty="0">
                <a:effectLst/>
                <a:latin typeface="Calibri" panose="020F0502020204030204" pitchFamily="34" charset="0"/>
                <a:ea typeface="Calibri" panose="020F0502020204030204" pitchFamily="34" charset="0"/>
                <a:cs typeface="Calibri" panose="020F0502020204030204" pitchFamily="34" charset="0"/>
              </a:rPr>
              <a:t>o improve the efficiency and quality of shared data</a:t>
            </a:r>
          </a:p>
          <a:p>
            <a:endParaRPr lang="en-US" sz="2000" dirty="0">
              <a:effectLst/>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N</a:t>
            </a:r>
            <a:r>
              <a:rPr lang="en-US" sz="2000" dirty="0">
                <a:effectLst/>
                <a:latin typeface="Calibri" panose="020F0502020204030204" pitchFamily="34" charset="0"/>
                <a:ea typeface="Calibri" panose="020F0502020204030204" pitchFamily="34" charset="0"/>
                <a:cs typeface="Calibri" panose="020F0502020204030204" pitchFamily="34" charset="0"/>
              </a:rPr>
              <a:t>ot always a straightforward one-size-fits-all process</a:t>
            </a:r>
          </a:p>
          <a:p>
            <a:endParaRPr lang="en-US" sz="2000" dirty="0">
              <a:effectLst/>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W</a:t>
            </a:r>
            <a:r>
              <a:rPr lang="en-US" sz="2000" dirty="0">
                <a:effectLst/>
                <a:latin typeface="Calibri" panose="020F0502020204030204" pitchFamily="34" charset="0"/>
                <a:ea typeface="Calibri" panose="020F0502020204030204" pitchFamily="34" charset="0"/>
                <a:cs typeface="Calibri" panose="020F0502020204030204" pitchFamily="34" charset="0"/>
              </a:rPr>
              <a:t>e acknowledge some data require more caution and discretion when sharing openly</a:t>
            </a:r>
          </a:p>
          <a:p>
            <a:endParaRPr lang="en-US" sz="2000" dirty="0">
              <a:effectLst/>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W</a:t>
            </a:r>
            <a:r>
              <a:rPr lang="en-US" sz="2000" dirty="0">
                <a:effectLst/>
                <a:latin typeface="Calibri" panose="020F0502020204030204" pitchFamily="34" charset="0"/>
                <a:ea typeface="Calibri" panose="020F0502020204030204" pitchFamily="34" charset="0"/>
                <a:cs typeface="Calibri" panose="020F0502020204030204" pitchFamily="34" charset="0"/>
              </a:rPr>
              <a:t>e are always happy to discuss how to best represent the wishes of the primary data owners (A in CARE principles)</a:t>
            </a:r>
          </a:p>
          <a:p>
            <a:endParaRPr lang="en-US" dirty="0"/>
          </a:p>
        </p:txBody>
      </p:sp>
      <p:sp>
        <p:nvSpPr>
          <p:cNvPr id="4" name="Slide Number Placeholder 3">
            <a:extLst>
              <a:ext uri="{FF2B5EF4-FFF2-40B4-BE49-F238E27FC236}">
                <a16:creationId xmlns:a16="http://schemas.microsoft.com/office/drawing/2014/main" id="{E1A5E41A-CE06-4BC3-5882-C348ACE312E9}"/>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16001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ack footprints on a white background&#10;&#10;Description automatically generated">
            <a:extLst>
              <a:ext uri="{FF2B5EF4-FFF2-40B4-BE49-F238E27FC236}">
                <a16:creationId xmlns:a16="http://schemas.microsoft.com/office/drawing/2014/main" id="{B1FCBF0C-5F50-E57B-22CF-002619642576}"/>
              </a:ext>
            </a:extLst>
          </p:cNvPr>
          <p:cNvPicPr>
            <a:picLocks noChangeAspect="1"/>
          </p:cNvPicPr>
          <p:nvPr/>
        </p:nvPicPr>
        <p:blipFill>
          <a:blip r:embed="rId3"/>
          <a:stretch>
            <a:fillRect/>
          </a:stretch>
        </p:blipFill>
        <p:spPr>
          <a:xfrm rot="16983714">
            <a:off x="8723573" y="4482615"/>
            <a:ext cx="543333" cy="957047"/>
          </a:xfrm>
          <a:prstGeom prst="rect">
            <a:avLst/>
          </a:prstGeom>
        </p:spPr>
      </p:pic>
      <p:pic>
        <p:nvPicPr>
          <p:cNvPr id="2" name="Picture 1" descr="A black footprints on a white background&#10;&#10;Description automatically generated">
            <a:extLst>
              <a:ext uri="{FF2B5EF4-FFF2-40B4-BE49-F238E27FC236}">
                <a16:creationId xmlns:a16="http://schemas.microsoft.com/office/drawing/2014/main" id="{D51B1ECB-5049-D2EE-6FFD-79FEE2D3D981}"/>
              </a:ext>
            </a:extLst>
          </p:cNvPr>
          <p:cNvPicPr>
            <a:picLocks noChangeAspect="1"/>
          </p:cNvPicPr>
          <p:nvPr/>
        </p:nvPicPr>
        <p:blipFill>
          <a:blip r:embed="rId3"/>
          <a:stretch>
            <a:fillRect/>
          </a:stretch>
        </p:blipFill>
        <p:spPr>
          <a:xfrm rot="3207875">
            <a:off x="8633005" y="3990807"/>
            <a:ext cx="543333" cy="957047"/>
          </a:xfrm>
          <a:prstGeom prst="rect">
            <a:avLst/>
          </a:prstGeom>
        </p:spPr>
      </p:pic>
      <p:pic>
        <p:nvPicPr>
          <p:cNvPr id="37" name="Picture 36" descr="A black footprints on a white background&#10;&#10;Description automatically generated">
            <a:extLst>
              <a:ext uri="{FF2B5EF4-FFF2-40B4-BE49-F238E27FC236}">
                <a16:creationId xmlns:a16="http://schemas.microsoft.com/office/drawing/2014/main" id="{5387E055-2191-48FE-14DC-F9967AEDFEA5}"/>
              </a:ext>
            </a:extLst>
          </p:cNvPr>
          <p:cNvPicPr>
            <a:picLocks noChangeAspect="1"/>
          </p:cNvPicPr>
          <p:nvPr/>
        </p:nvPicPr>
        <p:blipFill>
          <a:blip r:embed="rId3"/>
          <a:stretch>
            <a:fillRect/>
          </a:stretch>
        </p:blipFill>
        <p:spPr>
          <a:xfrm rot="20430166">
            <a:off x="6276194" y="4318150"/>
            <a:ext cx="543333" cy="957047"/>
          </a:xfrm>
          <a:prstGeom prst="rect">
            <a:avLst/>
          </a:prstGeom>
        </p:spPr>
      </p:pic>
      <p:pic>
        <p:nvPicPr>
          <p:cNvPr id="44" name="Picture 43" descr="A black footprints on a white background&#10;&#10;Description automatically generated">
            <a:extLst>
              <a:ext uri="{FF2B5EF4-FFF2-40B4-BE49-F238E27FC236}">
                <a16:creationId xmlns:a16="http://schemas.microsoft.com/office/drawing/2014/main" id="{CE1661AE-A653-62AB-33D0-CAB1CD18DCF9}"/>
              </a:ext>
            </a:extLst>
          </p:cNvPr>
          <p:cNvPicPr>
            <a:picLocks noChangeAspect="1"/>
          </p:cNvPicPr>
          <p:nvPr/>
        </p:nvPicPr>
        <p:blipFill>
          <a:blip r:embed="rId3"/>
          <a:stretch>
            <a:fillRect/>
          </a:stretch>
        </p:blipFill>
        <p:spPr>
          <a:xfrm rot="3207875">
            <a:off x="7094231" y="4483981"/>
            <a:ext cx="543333" cy="957047"/>
          </a:xfrm>
          <a:prstGeom prst="rect">
            <a:avLst/>
          </a:prstGeom>
        </p:spPr>
      </p:pic>
      <p:pic>
        <p:nvPicPr>
          <p:cNvPr id="40" name="Picture 39" descr="A black footprints on a white background&#10;&#10;Description automatically generated">
            <a:extLst>
              <a:ext uri="{FF2B5EF4-FFF2-40B4-BE49-F238E27FC236}">
                <a16:creationId xmlns:a16="http://schemas.microsoft.com/office/drawing/2014/main" id="{FA972B9B-6C5C-862B-0968-AF4C1CB2A71A}"/>
              </a:ext>
            </a:extLst>
          </p:cNvPr>
          <p:cNvPicPr>
            <a:picLocks noChangeAspect="1"/>
          </p:cNvPicPr>
          <p:nvPr/>
        </p:nvPicPr>
        <p:blipFill>
          <a:blip r:embed="rId3"/>
          <a:stretch>
            <a:fillRect/>
          </a:stretch>
        </p:blipFill>
        <p:spPr>
          <a:xfrm rot="815338">
            <a:off x="11527560" y="4335267"/>
            <a:ext cx="543333" cy="957047"/>
          </a:xfrm>
          <a:prstGeom prst="rect">
            <a:avLst/>
          </a:prstGeom>
        </p:spPr>
      </p:pic>
      <p:pic>
        <p:nvPicPr>
          <p:cNvPr id="38" name="Picture 37" descr="A black footprints on a white background&#10;&#10;Description automatically generated">
            <a:extLst>
              <a:ext uri="{FF2B5EF4-FFF2-40B4-BE49-F238E27FC236}">
                <a16:creationId xmlns:a16="http://schemas.microsoft.com/office/drawing/2014/main" id="{F1141BD1-2A84-7797-6357-3DAAE753CBBD}"/>
              </a:ext>
            </a:extLst>
          </p:cNvPr>
          <p:cNvPicPr>
            <a:picLocks noChangeAspect="1"/>
          </p:cNvPicPr>
          <p:nvPr/>
        </p:nvPicPr>
        <p:blipFill>
          <a:blip r:embed="rId3"/>
          <a:stretch>
            <a:fillRect/>
          </a:stretch>
        </p:blipFill>
        <p:spPr>
          <a:xfrm rot="20555612">
            <a:off x="7874353" y="4218424"/>
            <a:ext cx="543333" cy="957047"/>
          </a:xfrm>
          <a:prstGeom prst="rect">
            <a:avLst/>
          </a:prstGeom>
        </p:spPr>
      </p:pic>
      <p:pic>
        <p:nvPicPr>
          <p:cNvPr id="39" name="Picture 38" descr="A black footprints on a white background&#10;&#10;Description automatically generated">
            <a:extLst>
              <a:ext uri="{FF2B5EF4-FFF2-40B4-BE49-F238E27FC236}">
                <a16:creationId xmlns:a16="http://schemas.microsoft.com/office/drawing/2014/main" id="{2639BBEC-C852-D03E-C879-677554D34CDA}"/>
              </a:ext>
            </a:extLst>
          </p:cNvPr>
          <p:cNvPicPr>
            <a:picLocks noChangeAspect="1"/>
          </p:cNvPicPr>
          <p:nvPr/>
        </p:nvPicPr>
        <p:blipFill>
          <a:blip r:embed="rId3"/>
          <a:stretch>
            <a:fillRect/>
          </a:stretch>
        </p:blipFill>
        <p:spPr>
          <a:xfrm rot="19961578">
            <a:off x="9755154" y="4227767"/>
            <a:ext cx="543333" cy="957047"/>
          </a:xfrm>
          <a:prstGeom prst="rect">
            <a:avLst/>
          </a:prstGeom>
        </p:spPr>
      </p:pic>
      <p:pic>
        <p:nvPicPr>
          <p:cNvPr id="63" name="Picture 62" descr="A black footprints on a white background&#10;&#10;Description automatically generated">
            <a:extLst>
              <a:ext uri="{FF2B5EF4-FFF2-40B4-BE49-F238E27FC236}">
                <a16:creationId xmlns:a16="http://schemas.microsoft.com/office/drawing/2014/main" id="{AA5C4D85-02BC-8F02-53BB-0BC59E846AFF}"/>
              </a:ext>
            </a:extLst>
          </p:cNvPr>
          <p:cNvPicPr>
            <a:picLocks noChangeAspect="1"/>
          </p:cNvPicPr>
          <p:nvPr/>
        </p:nvPicPr>
        <p:blipFill>
          <a:blip r:embed="rId3"/>
          <a:stretch>
            <a:fillRect/>
          </a:stretch>
        </p:blipFill>
        <p:spPr>
          <a:xfrm rot="20752606">
            <a:off x="9714232" y="2380857"/>
            <a:ext cx="543333" cy="957047"/>
          </a:xfrm>
          <a:prstGeom prst="rect">
            <a:avLst/>
          </a:prstGeom>
        </p:spPr>
      </p:pic>
      <p:pic>
        <p:nvPicPr>
          <p:cNvPr id="49" name="Picture 48" descr="A black footprints on a white background&#10;&#10;Description automatically generated">
            <a:extLst>
              <a:ext uri="{FF2B5EF4-FFF2-40B4-BE49-F238E27FC236}">
                <a16:creationId xmlns:a16="http://schemas.microsoft.com/office/drawing/2014/main" id="{E1B7D87E-F98A-CF1D-E996-BB61755D65F5}"/>
              </a:ext>
            </a:extLst>
          </p:cNvPr>
          <p:cNvPicPr>
            <a:picLocks noChangeAspect="1"/>
          </p:cNvPicPr>
          <p:nvPr/>
        </p:nvPicPr>
        <p:blipFill>
          <a:blip r:embed="rId3"/>
          <a:stretch>
            <a:fillRect/>
          </a:stretch>
        </p:blipFill>
        <p:spPr>
          <a:xfrm rot="1579497">
            <a:off x="8785866" y="2347733"/>
            <a:ext cx="543333" cy="957047"/>
          </a:xfrm>
          <a:prstGeom prst="rect">
            <a:avLst/>
          </a:prstGeom>
        </p:spPr>
      </p:pic>
      <p:pic>
        <p:nvPicPr>
          <p:cNvPr id="50" name="Picture 49" descr="A black footprints on a white background&#10;&#10;Description automatically generated">
            <a:extLst>
              <a:ext uri="{FF2B5EF4-FFF2-40B4-BE49-F238E27FC236}">
                <a16:creationId xmlns:a16="http://schemas.microsoft.com/office/drawing/2014/main" id="{FB081A33-04D4-DBE3-D5E8-EF2F5AF84CB3}"/>
              </a:ext>
            </a:extLst>
          </p:cNvPr>
          <p:cNvPicPr>
            <a:picLocks noChangeAspect="1"/>
          </p:cNvPicPr>
          <p:nvPr/>
        </p:nvPicPr>
        <p:blipFill>
          <a:blip r:embed="rId3"/>
          <a:stretch>
            <a:fillRect/>
          </a:stretch>
        </p:blipFill>
        <p:spPr>
          <a:xfrm rot="20075006">
            <a:off x="6422268" y="2373451"/>
            <a:ext cx="543333" cy="957047"/>
          </a:xfrm>
          <a:prstGeom prst="rect">
            <a:avLst/>
          </a:prstGeom>
        </p:spPr>
      </p:pic>
      <p:pic>
        <p:nvPicPr>
          <p:cNvPr id="51" name="Picture 50" descr="A black footprints on a white background&#10;&#10;Description automatically generated">
            <a:extLst>
              <a:ext uri="{FF2B5EF4-FFF2-40B4-BE49-F238E27FC236}">
                <a16:creationId xmlns:a16="http://schemas.microsoft.com/office/drawing/2014/main" id="{A5BE9F55-A51B-5BA9-7934-CEA41E4F6050}"/>
              </a:ext>
            </a:extLst>
          </p:cNvPr>
          <p:cNvPicPr>
            <a:picLocks noChangeAspect="1"/>
          </p:cNvPicPr>
          <p:nvPr/>
        </p:nvPicPr>
        <p:blipFill>
          <a:blip r:embed="rId3"/>
          <a:stretch>
            <a:fillRect/>
          </a:stretch>
        </p:blipFill>
        <p:spPr>
          <a:xfrm rot="18486224">
            <a:off x="11244038" y="2339388"/>
            <a:ext cx="543333" cy="957047"/>
          </a:xfrm>
          <a:prstGeom prst="rect">
            <a:avLst/>
          </a:prstGeom>
        </p:spPr>
      </p:pic>
      <p:pic>
        <p:nvPicPr>
          <p:cNvPr id="53" name="Picture 52" descr="A black footprints on a white background&#10;&#10;Description automatically generated">
            <a:extLst>
              <a:ext uri="{FF2B5EF4-FFF2-40B4-BE49-F238E27FC236}">
                <a16:creationId xmlns:a16="http://schemas.microsoft.com/office/drawing/2014/main" id="{6D2EECE2-9F5A-A228-78EF-468F1A6411D6}"/>
              </a:ext>
            </a:extLst>
          </p:cNvPr>
          <p:cNvPicPr>
            <a:picLocks noChangeAspect="1"/>
          </p:cNvPicPr>
          <p:nvPr/>
        </p:nvPicPr>
        <p:blipFill>
          <a:blip r:embed="rId3"/>
          <a:stretch>
            <a:fillRect/>
          </a:stretch>
        </p:blipFill>
        <p:spPr>
          <a:xfrm rot="20555612">
            <a:off x="7823057" y="2280604"/>
            <a:ext cx="543333" cy="957047"/>
          </a:xfrm>
          <a:prstGeom prst="rect">
            <a:avLst/>
          </a:prstGeom>
        </p:spPr>
      </p:pic>
      <p:sp>
        <p:nvSpPr>
          <p:cNvPr id="6" name="Rectangle 5">
            <a:extLst>
              <a:ext uri="{FF2B5EF4-FFF2-40B4-BE49-F238E27FC236}">
                <a16:creationId xmlns:a16="http://schemas.microsoft.com/office/drawing/2014/main" id="{808783B5-1884-F313-F53E-60AEC896FAB1}"/>
              </a:ext>
            </a:extLst>
          </p:cNvPr>
          <p:cNvSpPr/>
          <p:nvPr/>
        </p:nvSpPr>
        <p:spPr>
          <a:xfrm>
            <a:off x="329184" y="292608"/>
            <a:ext cx="11631168" cy="530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mountain logo&#10;&#10;Description automatically generated">
            <a:extLst>
              <a:ext uri="{FF2B5EF4-FFF2-40B4-BE49-F238E27FC236}">
                <a16:creationId xmlns:a16="http://schemas.microsoft.com/office/drawing/2014/main" id="{F3913C67-8C70-089E-7CE5-9A04BBDA91B2}"/>
              </a:ext>
            </a:extLst>
          </p:cNvPr>
          <p:cNvPicPr>
            <a:picLocks noChangeAspect="1"/>
          </p:cNvPicPr>
          <p:nvPr/>
        </p:nvPicPr>
        <p:blipFill rotWithShape="1">
          <a:blip r:embed="rId4"/>
          <a:srcRect l="3202" t="1" r="-8641" b="-8473"/>
          <a:stretch/>
        </p:blipFill>
        <p:spPr>
          <a:xfrm>
            <a:off x="0" y="-18503"/>
            <a:ext cx="5418353" cy="7597777"/>
          </a:xfrm>
          <a:prstGeom prst="rect">
            <a:avLst/>
          </a:prstGeom>
          <a:effectLst>
            <a:outerShdw blurRad="50800" dist="50800" dir="5400000" algn="ctr" rotWithShape="0">
              <a:srgbClr val="000000"/>
            </a:outerShdw>
          </a:effectLst>
        </p:spPr>
      </p:pic>
      <p:sp>
        <p:nvSpPr>
          <p:cNvPr id="12" name="Rectangle 11">
            <a:extLst>
              <a:ext uri="{FF2B5EF4-FFF2-40B4-BE49-F238E27FC236}">
                <a16:creationId xmlns:a16="http://schemas.microsoft.com/office/drawing/2014/main" id="{863DE5C1-12EB-BCE3-2154-F6660509E4D6}"/>
              </a:ext>
            </a:extLst>
          </p:cNvPr>
          <p:cNvSpPr/>
          <p:nvPr/>
        </p:nvSpPr>
        <p:spPr>
          <a:xfrm>
            <a:off x="69117" y="19530"/>
            <a:ext cx="4785360" cy="6690917"/>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C48338-4C8F-B036-E942-8148F4881E50}"/>
              </a:ext>
            </a:extLst>
          </p:cNvPr>
          <p:cNvSpPr txBox="1"/>
          <p:nvPr/>
        </p:nvSpPr>
        <p:spPr>
          <a:xfrm>
            <a:off x="419028" y="5522976"/>
            <a:ext cx="4341253" cy="646331"/>
          </a:xfrm>
          <a:prstGeom prst="rect">
            <a:avLst/>
          </a:prstGeom>
          <a:noFill/>
        </p:spPr>
        <p:txBody>
          <a:bodyPr wrap="none" rtlCol="0">
            <a:spAutoFit/>
          </a:bodyPr>
          <a:lstStyle/>
          <a:p>
            <a:r>
              <a:rPr lang="en-US" sz="3600" b="1" dirty="0">
                <a:solidFill>
                  <a:srgbClr val="0000FF"/>
                </a:solidFill>
                <a:latin typeface="Calibri" panose="020F0502020204030204" pitchFamily="34" charset="0"/>
                <a:cs typeface="Calibri" panose="020F0502020204030204" pitchFamily="34" charset="0"/>
              </a:rPr>
              <a:t>Findable &amp; Accessible</a:t>
            </a:r>
          </a:p>
        </p:txBody>
      </p:sp>
      <p:sp>
        <p:nvSpPr>
          <p:cNvPr id="14" name="TextBox 13">
            <a:extLst>
              <a:ext uri="{FF2B5EF4-FFF2-40B4-BE49-F238E27FC236}">
                <a16:creationId xmlns:a16="http://schemas.microsoft.com/office/drawing/2014/main" id="{9598D5E8-A151-9B68-492C-046CAA6C4CCF}"/>
              </a:ext>
            </a:extLst>
          </p:cNvPr>
          <p:cNvSpPr txBox="1"/>
          <p:nvPr/>
        </p:nvSpPr>
        <p:spPr>
          <a:xfrm>
            <a:off x="1100496" y="3496921"/>
            <a:ext cx="2802306" cy="646331"/>
          </a:xfrm>
          <a:prstGeom prst="rect">
            <a:avLst/>
          </a:prstGeom>
          <a:noFill/>
        </p:spPr>
        <p:txBody>
          <a:bodyPr wrap="none" rtlCol="0">
            <a:spAutoFit/>
          </a:bodyPr>
          <a:lstStyle/>
          <a:p>
            <a:r>
              <a:rPr lang="en-US" sz="3600" b="1" dirty="0">
                <a:solidFill>
                  <a:srgbClr val="7030A0"/>
                </a:solidFill>
                <a:latin typeface="Calibri" panose="020F0502020204030204" pitchFamily="34" charset="0"/>
                <a:cs typeface="Calibri" panose="020F0502020204030204" pitchFamily="34" charset="0"/>
              </a:rPr>
              <a:t>Interoperable</a:t>
            </a:r>
          </a:p>
        </p:txBody>
      </p:sp>
      <p:sp>
        <p:nvSpPr>
          <p:cNvPr id="15" name="TextBox 14">
            <a:extLst>
              <a:ext uri="{FF2B5EF4-FFF2-40B4-BE49-F238E27FC236}">
                <a16:creationId xmlns:a16="http://schemas.microsoft.com/office/drawing/2014/main" id="{4B5E9F07-88A0-1922-EA71-F102AD675FB9}"/>
              </a:ext>
            </a:extLst>
          </p:cNvPr>
          <p:cNvSpPr txBox="1"/>
          <p:nvPr/>
        </p:nvSpPr>
        <p:spPr>
          <a:xfrm>
            <a:off x="1489462" y="1327604"/>
            <a:ext cx="1925207" cy="646331"/>
          </a:xfrm>
          <a:prstGeom prst="rect">
            <a:avLst/>
          </a:prstGeom>
          <a:noFill/>
        </p:spPr>
        <p:txBody>
          <a:bodyPr wrap="none" rtlCol="0">
            <a:spAutoFit/>
          </a:bodyPr>
          <a:lstStyle/>
          <a:p>
            <a:r>
              <a:rPr lang="en-US" sz="3600" b="1" dirty="0">
                <a:solidFill>
                  <a:srgbClr val="005463"/>
                </a:solidFill>
                <a:latin typeface="Calibri" panose="020F0502020204030204" pitchFamily="34" charset="0"/>
                <a:cs typeface="Calibri" panose="020F0502020204030204" pitchFamily="34" charset="0"/>
              </a:rPr>
              <a:t>Reusable</a:t>
            </a:r>
          </a:p>
        </p:txBody>
      </p:sp>
      <p:cxnSp>
        <p:nvCxnSpPr>
          <p:cNvPr id="17" name="Straight Arrow Connector 16">
            <a:extLst>
              <a:ext uri="{FF2B5EF4-FFF2-40B4-BE49-F238E27FC236}">
                <a16:creationId xmlns:a16="http://schemas.microsoft.com/office/drawing/2014/main" id="{7111702C-B555-F429-53A9-63E3579F6593}"/>
              </a:ext>
            </a:extLst>
          </p:cNvPr>
          <p:cNvCxnSpPr/>
          <p:nvPr/>
        </p:nvCxnSpPr>
        <p:spPr>
          <a:xfrm flipV="1">
            <a:off x="2304288" y="2077949"/>
            <a:ext cx="0" cy="137972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FDC076-126F-F597-8943-E8C23C80567B}"/>
              </a:ext>
            </a:extLst>
          </p:cNvPr>
          <p:cNvCxnSpPr/>
          <p:nvPr/>
        </p:nvCxnSpPr>
        <p:spPr>
          <a:xfrm flipV="1">
            <a:off x="2322576" y="4143252"/>
            <a:ext cx="0" cy="137972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64FC5F1-521C-111E-56D3-FB2CEEF22D2D}"/>
              </a:ext>
            </a:extLst>
          </p:cNvPr>
          <p:cNvSpPr txBox="1"/>
          <p:nvPr/>
        </p:nvSpPr>
        <p:spPr>
          <a:xfrm>
            <a:off x="4998260" y="6342888"/>
            <a:ext cx="1226682"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Efficient</a:t>
            </a:r>
          </a:p>
        </p:txBody>
      </p:sp>
      <p:sp>
        <p:nvSpPr>
          <p:cNvPr id="24" name="TextBox 23">
            <a:extLst>
              <a:ext uri="{FF2B5EF4-FFF2-40B4-BE49-F238E27FC236}">
                <a16:creationId xmlns:a16="http://schemas.microsoft.com/office/drawing/2014/main" id="{74C3B222-0287-72C9-288F-D37F77B14CA4}"/>
              </a:ext>
            </a:extLst>
          </p:cNvPr>
          <p:cNvSpPr txBox="1"/>
          <p:nvPr/>
        </p:nvSpPr>
        <p:spPr>
          <a:xfrm>
            <a:off x="10665523" y="6309584"/>
            <a:ext cx="1484381"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Inefficient</a:t>
            </a:r>
          </a:p>
        </p:txBody>
      </p:sp>
      <p:cxnSp>
        <p:nvCxnSpPr>
          <p:cNvPr id="25" name="Straight Arrow Connector 24">
            <a:extLst>
              <a:ext uri="{FF2B5EF4-FFF2-40B4-BE49-F238E27FC236}">
                <a16:creationId xmlns:a16="http://schemas.microsoft.com/office/drawing/2014/main" id="{F272E2E4-9A99-DAD3-2301-0EF148BD26F5}"/>
              </a:ext>
            </a:extLst>
          </p:cNvPr>
          <p:cNvCxnSpPr>
            <a:cxnSpLocks/>
          </p:cNvCxnSpPr>
          <p:nvPr/>
        </p:nvCxnSpPr>
        <p:spPr>
          <a:xfrm flipV="1">
            <a:off x="6243230" y="6540417"/>
            <a:ext cx="4440581" cy="33304"/>
          </a:xfrm>
          <a:prstGeom prst="straightConnector1">
            <a:avLst/>
          </a:prstGeom>
          <a:ln w="1270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5821FF45-1630-7C0C-3FA6-A520412B1B9A}"/>
              </a:ext>
            </a:extLst>
          </p:cNvPr>
          <p:cNvSpPr/>
          <p:nvPr/>
        </p:nvSpPr>
        <p:spPr>
          <a:xfrm>
            <a:off x="5305578" y="5279686"/>
            <a:ext cx="1483221" cy="1038856"/>
          </a:xfrm>
          <a:prstGeom prst="roundRect">
            <a:avLst/>
          </a:prstGeom>
          <a:solidFill>
            <a:schemeClr val="bg1">
              <a:alpha val="90000"/>
            </a:schemeClr>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published to website in a consistent location with a consistent naming scheme</a:t>
            </a:r>
            <a:r>
              <a:rPr lang="en-US" sz="1300" dirty="0">
                <a:solidFill>
                  <a:srgbClr val="0000FF"/>
                </a:solidFill>
                <a:effectLst/>
                <a:latin typeface="Calibri" panose="020F0502020204030204" pitchFamily="34" charset="0"/>
                <a:cs typeface="Calibri" panose="020F0502020204030204" pitchFamily="34" charset="0"/>
              </a:rPr>
              <a:t> </a:t>
            </a:r>
            <a:endParaRPr lang="en-US" sz="1300" dirty="0">
              <a:solidFill>
                <a:srgbClr val="0000FF"/>
              </a:solidFill>
              <a:latin typeface="Calibri" panose="020F0502020204030204" pitchFamily="34" charset="0"/>
              <a:cs typeface="Calibri" panose="020F0502020204030204" pitchFamily="34" charset="0"/>
            </a:endParaRPr>
          </a:p>
        </p:txBody>
      </p:sp>
      <p:sp>
        <p:nvSpPr>
          <p:cNvPr id="32" name="Rounded Rectangle 31">
            <a:extLst>
              <a:ext uri="{FF2B5EF4-FFF2-40B4-BE49-F238E27FC236}">
                <a16:creationId xmlns:a16="http://schemas.microsoft.com/office/drawing/2014/main" id="{E678C8DA-8AFD-7174-3F15-05AF5FF564CE}"/>
              </a:ext>
            </a:extLst>
          </p:cNvPr>
          <p:cNvSpPr/>
          <p:nvPr/>
        </p:nvSpPr>
        <p:spPr>
          <a:xfrm>
            <a:off x="7233179" y="5244169"/>
            <a:ext cx="1586989" cy="1060928"/>
          </a:xfrm>
          <a:prstGeom prst="roundRect">
            <a:avLst/>
          </a:prstGeom>
          <a:solidFill>
            <a:schemeClr val="bg1">
              <a:alpha val="90000"/>
            </a:schemeClr>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shared through personal communication or consistently to a location that requires approved access</a:t>
            </a:r>
            <a:r>
              <a:rPr lang="en-US" sz="1300" dirty="0">
                <a:solidFill>
                  <a:srgbClr val="0000FF"/>
                </a:solidFill>
                <a:effectLst/>
                <a:latin typeface="Calibri" panose="020F0502020204030204" pitchFamily="34" charset="0"/>
                <a:cs typeface="Calibri" panose="020F0502020204030204" pitchFamily="34" charset="0"/>
              </a:rPr>
              <a:t> </a:t>
            </a:r>
            <a:endParaRPr lang="en-US" sz="1300" dirty="0">
              <a:solidFill>
                <a:srgbClr val="0000FF"/>
              </a:solidFill>
              <a:latin typeface="Calibri" panose="020F0502020204030204" pitchFamily="34" charset="0"/>
              <a:cs typeface="Calibri" panose="020F0502020204030204" pitchFamily="34" charset="0"/>
            </a:endParaRPr>
          </a:p>
        </p:txBody>
      </p:sp>
      <p:sp>
        <p:nvSpPr>
          <p:cNvPr id="33" name="Rounded Rectangle 32">
            <a:extLst>
              <a:ext uri="{FF2B5EF4-FFF2-40B4-BE49-F238E27FC236}">
                <a16:creationId xmlns:a16="http://schemas.microsoft.com/office/drawing/2014/main" id="{9014B333-5B6D-11F5-3A02-D37039533D62}"/>
              </a:ext>
            </a:extLst>
          </p:cNvPr>
          <p:cNvSpPr/>
          <p:nvPr/>
        </p:nvSpPr>
        <p:spPr>
          <a:xfrm>
            <a:off x="9308599" y="5244298"/>
            <a:ext cx="1464965" cy="1086805"/>
          </a:xfrm>
          <a:prstGeom prst="roundRect">
            <a:avLst/>
          </a:prstGeom>
          <a:solidFill>
            <a:schemeClr val="bg1">
              <a:alpha val="90000"/>
            </a:schemeClr>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published to a website inconsistently or with inconsistent URL or filename</a:t>
            </a:r>
            <a:r>
              <a:rPr lang="en-US" sz="1300" dirty="0">
                <a:solidFill>
                  <a:srgbClr val="0000FF"/>
                </a:solidFill>
                <a:effectLst/>
                <a:latin typeface="Calibri" panose="020F0502020204030204" pitchFamily="34" charset="0"/>
                <a:cs typeface="Calibri" panose="020F0502020204030204" pitchFamily="34" charset="0"/>
              </a:rPr>
              <a:t> </a:t>
            </a:r>
            <a:endParaRPr lang="en-US" sz="1300" dirty="0">
              <a:solidFill>
                <a:srgbClr val="0000FF"/>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ED2FA1C1-2EF4-F11A-6D17-224EFBD3969F}"/>
              </a:ext>
            </a:extLst>
          </p:cNvPr>
          <p:cNvSpPr/>
          <p:nvPr/>
        </p:nvSpPr>
        <p:spPr>
          <a:xfrm>
            <a:off x="11131957" y="5236143"/>
            <a:ext cx="990925" cy="1075749"/>
          </a:xfrm>
          <a:prstGeom prst="roundRect">
            <a:avLst/>
          </a:prstGeom>
          <a:solidFill>
            <a:schemeClr val="bg1">
              <a:alpha val="90000"/>
            </a:schemeClr>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kept in house</a:t>
            </a:r>
            <a:r>
              <a:rPr lang="en-US" sz="1300" dirty="0">
                <a:solidFill>
                  <a:srgbClr val="0000FF"/>
                </a:solidFill>
                <a:effectLst/>
                <a:latin typeface="Calibri" panose="020F0502020204030204" pitchFamily="34" charset="0"/>
                <a:cs typeface="Calibri" panose="020F0502020204030204" pitchFamily="34" charset="0"/>
              </a:rPr>
              <a:t> </a:t>
            </a:r>
            <a:endParaRPr lang="en-US" sz="1300" dirty="0">
              <a:solidFill>
                <a:srgbClr val="0000FF"/>
              </a:solidFill>
              <a:latin typeface="Calibri" panose="020F0502020204030204" pitchFamily="34" charset="0"/>
              <a:cs typeface="Calibri" panose="020F0502020204030204" pitchFamily="34" charset="0"/>
            </a:endParaRPr>
          </a:p>
        </p:txBody>
      </p:sp>
      <p:sp>
        <p:nvSpPr>
          <p:cNvPr id="41" name="Rounded Rectangle 40">
            <a:extLst>
              <a:ext uri="{FF2B5EF4-FFF2-40B4-BE49-F238E27FC236}">
                <a16:creationId xmlns:a16="http://schemas.microsoft.com/office/drawing/2014/main" id="{A522FDBF-3B2F-542B-5298-55BB2271C405}"/>
              </a:ext>
            </a:extLst>
          </p:cNvPr>
          <p:cNvSpPr/>
          <p:nvPr/>
        </p:nvSpPr>
        <p:spPr>
          <a:xfrm>
            <a:off x="5774628" y="3865103"/>
            <a:ext cx="3071987" cy="530352"/>
          </a:xfrm>
          <a:prstGeom prst="roundRect">
            <a:avLst/>
          </a:prstGeom>
          <a:solidFill>
            <a:schemeClr val="bg1">
              <a:alpha val="9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has consistent column headers </a:t>
            </a:r>
            <a:b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in a consistent order</a:t>
            </a:r>
            <a:r>
              <a:rPr lang="en-US" sz="1300" b="1" dirty="0">
                <a:solidFill>
                  <a:srgbClr val="7030A0"/>
                </a:solidFill>
                <a:effectLst/>
                <a:latin typeface="Calibri" panose="020F0502020204030204" pitchFamily="34" charset="0"/>
                <a:cs typeface="Calibri" panose="020F0502020204030204" pitchFamily="34" charset="0"/>
              </a:rPr>
              <a:t> </a:t>
            </a:r>
            <a:endParaRPr lang="en-US" sz="1300" b="1" dirty="0">
              <a:solidFill>
                <a:srgbClr val="7030A0"/>
              </a:solidFill>
              <a:latin typeface="Calibri" panose="020F0502020204030204" pitchFamily="34" charset="0"/>
              <a:cs typeface="Calibri" panose="020F0502020204030204" pitchFamily="34" charset="0"/>
            </a:endParaRPr>
          </a:p>
        </p:txBody>
      </p:sp>
      <p:sp>
        <p:nvSpPr>
          <p:cNvPr id="42" name="Rounded Rectangle 41">
            <a:extLst>
              <a:ext uri="{FF2B5EF4-FFF2-40B4-BE49-F238E27FC236}">
                <a16:creationId xmlns:a16="http://schemas.microsoft.com/office/drawing/2014/main" id="{8EFD730E-A224-8D7D-ECA3-A22BA9B0E355}"/>
              </a:ext>
            </a:extLst>
          </p:cNvPr>
          <p:cNvSpPr/>
          <p:nvPr/>
        </p:nvSpPr>
        <p:spPr>
          <a:xfrm>
            <a:off x="8904672" y="3851413"/>
            <a:ext cx="3249774" cy="530352"/>
          </a:xfrm>
          <a:prstGeom prst="roundRect">
            <a:avLst/>
          </a:prstGeom>
          <a:solidFill>
            <a:schemeClr val="bg1">
              <a:alpha val="9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are inconsistent with column names, </a:t>
            </a:r>
            <a:b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number of columns, or order of columns</a:t>
            </a:r>
            <a:r>
              <a:rPr lang="en-US" sz="1300" b="1" dirty="0">
                <a:solidFill>
                  <a:srgbClr val="7030A0"/>
                </a:solidFill>
                <a:effectLst/>
                <a:latin typeface="Calibri" panose="020F0502020204030204" pitchFamily="34" charset="0"/>
                <a:cs typeface="Calibri" panose="020F0502020204030204" pitchFamily="34" charset="0"/>
              </a:rPr>
              <a:t> </a:t>
            </a:r>
            <a:endParaRPr lang="en-US" sz="1300" b="1" dirty="0">
              <a:solidFill>
                <a:srgbClr val="7030A0"/>
              </a:solidFill>
              <a:latin typeface="Calibri" panose="020F0502020204030204" pitchFamily="34" charset="0"/>
              <a:cs typeface="Calibri" panose="020F0502020204030204" pitchFamily="34" charset="0"/>
            </a:endParaRPr>
          </a:p>
        </p:txBody>
      </p:sp>
      <p:sp>
        <p:nvSpPr>
          <p:cNvPr id="47" name="Rounded Rectangle 46">
            <a:extLst>
              <a:ext uri="{FF2B5EF4-FFF2-40B4-BE49-F238E27FC236}">
                <a16:creationId xmlns:a16="http://schemas.microsoft.com/office/drawing/2014/main" id="{93C022CF-D130-B492-3B92-A460A475C171}"/>
              </a:ext>
            </a:extLst>
          </p:cNvPr>
          <p:cNvSpPr/>
          <p:nvPr/>
        </p:nvSpPr>
        <p:spPr>
          <a:xfrm>
            <a:off x="5774628" y="3249696"/>
            <a:ext cx="3075402" cy="530352"/>
          </a:xfrm>
          <a:prstGeom prst="roundRect">
            <a:avLst/>
          </a:prstGeom>
          <a:solidFill>
            <a:schemeClr val="bg1">
              <a:alpha val="9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consistent, or cells are left blank with a comment in the comments column.</a:t>
            </a:r>
            <a:r>
              <a:rPr lang="en-US" sz="1300" b="1" dirty="0">
                <a:solidFill>
                  <a:srgbClr val="7030A0"/>
                </a:solidFill>
                <a:effectLst/>
                <a:latin typeface="Calibri" panose="020F0502020204030204" pitchFamily="34" charset="0"/>
                <a:cs typeface="Calibri" panose="020F0502020204030204" pitchFamily="34" charset="0"/>
              </a:rPr>
              <a:t> </a:t>
            </a:r>
            <a:endParaRPr lang="en-US" sz="1300" b="1" dirty="0">
              <a:solidFill>
                <a:srgbClr val="7030A0"/>
              </a:solidFill>
              <a:latin typeface="Calibri" panose="020F0502020204030204" pitchFamily="34" charset="0"/>
              <a:cs typeface="Calibri" panose="020F0502020204030204" pitchFamily="34" charset="0"/>
            </a:endParaRPr>
          </a:p>
        </p:txBody>
      </p:sp>
      <p:sp>
        <p:nvSpPr>
          <p:cNvPr id="48" name="Rounded Rectangle 47">
            <a:extLst>
              <a:ext uri="{FF2B5EF4-FFF2-40B4-BE49-F238E27FC236}">
                <a16:creationId xmlns:a16="http://schemas.microsoft.com/office/drawing/2014/main" id="{36AFCC21-3F9A-80A0-C272-662FC082E545}"/>
              </a:ext>
            </a:extLst>
          </p:cNvPr>
          <p:cNvSpPr/>
          <p:nvPr/>
        </p:nvSpPr>
        <p:spPr>
          <a:xfrm>
            <a:off x="8920692" y="3233755"/>
            <a:ext cx="3143043" cy="530352"/>
          </a:xfrm>
          <a:prstGeom prst="roundRect">
            <a:avLst/>
          </a:prstGeom>
          <a:solidFill>
            <a:schemeClr val="bg1">
              <a:alpha val="9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inconsistent, comments are placed in </a:t>
            </a:r>
            <a:b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integer rows, dates and times are </a:t>
            </a:r>
            <a:b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not represented consistently</a:t>
            </a:r>
            <a:r>
              <a:rPr lang="en-US" sz="1300" b="1" dirty="0">
                <a:solidFill>
                  <a:srgbClr val="7030A0"/>
                </a:solidFill>
                <a:effectLst/>
                <a:latin typeface="Calibri" panose="020F0502020204030204" pitchFamily="34" charset="0"/>
                <a:cs typeface="Calibri" panose="020F0502020204030204" pitchFamily="34" charset="0"/>
              </a:rPr>
              <a:t> </a:t>
            </a:r>
            <a:endParaRPr lang="en-US" sz="1300" b="1" dirty="0">
              <a:solidFill>
                <a:srgbClr val="7030A0"/>
              </a:solidFill>
              <a:latin typeface="Calibri" panose="020F0502020204030204" pitchFamily="34" charset="0"/>
              <a:cs typeface="Calibri" panose="020F0502020204030204" pitchFamily="34" charset="0"/>
            </a:endParaRPr>
          </a:p>
        </p:txBody>
      </p:sp>
      <p:sp>
        <p:nvSpPr>
          <p:cNvPr id="55" name="Rounded Rectangle 54">
            <a:extLst>
              <a:ext uri="{FF2B5EF4-FFF2-40B4-BE49-F238E27FC236}">
                <a16:creationId xmlns:a16="http://schemas.microsoft.com/office/drawing/2014/main" id="{DFA44AB1-615F-8B22-A46D-50F6F13DDE9E}"/>
              </a:ext>
            </a:extLst>
          </p:cNvPr>
          <p:cNvSpPr/>
          <p:nvPr/>
        </p:nvSpPr>
        <p:spPr>
          <a:xfrm>
            <a:off x="5205988" y="1294017"/>
            <a:ext cx="2083243" cy="997413"/>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chemeClr val="bg1">
                    <a:lumMod val="85000"/>
                  </a:schemeClr>
                </a:solidFill>
                <a:effectLst/>
                <a:latin typeface="Calibri" panose="020F0502020204030204" pitchFamily="34" charset="0"/>
                <a:ea typeface="Calibri" panose="020F0502020204030204" pitchFamily="34" charset="0"/>
              </a:rPr>
              <a:t>Data are the original collected data with </a:t>
            </a:r>
            <a:r>
              <a:rPr lang="en-US" sz="1300" b="1" dirty="0">
                <a:solidFill>
                  <a:schemeClr val="bg1">
                    <a:lumMod val="85000"/>
                  </a:schemeClr>
                </a:solidFill>
                <a:latin typeface="Calibri" panose="020F0502020204030204" pitchFamily="34" charset="0"/>
                <a:cs typeface="Calibri" panose="020F0502020204030204" pitchFamily="34" charset="0"/>
              </a:rPr>
              <a:t>corrections or omissions explained in a </a:t>
            </a:r>
            <a:br>
              <a:rPr lang="en-US" sz="1300" b="1" dirty="0">
                <a:solidFill>
                  <a:schemeClr val="bg1">
                    <a:lumMod val="85000"/>
                  </a:schemeClr>
                </a:solidFill>
                <a:latin typeface="Calibri" panose="020F0502020204030204" pitchFamily="34" charset="0"/>
                <a:cs typeface="Calibri" panose="020F0502020204030204" pitchFamily="34" charset="0"/>
              </a:rPr>
            </a:br>
            <a:r>
              <a:rPr lang="en-US" sz="1300" b="1" dirty="0">
                <a:solidFill>
                  <a:schemeClr val="bg1">
                    <a:lumMod val="85000"/>
                  </a:schemeClr>
                </a:solidFill>
                <a:latin typeface="Calibri" panose="020F0502020204030204" pitchFamily="34" charset="0"/>
                <a:cs typeface="Calibri" panose="020F0502020204030204" pitchFamily="34" charset="0"/>
              </a:rPr>
              <a:t>comments column </a:t>
            </a:r>
          </a:p>
        </p:txBody>
      </p:sp>
      <p:sp>
        <p:nvSpPr>
          <p:cNvPr id="56" name="Rounded Rectangle 55">
            <a:extLst>
              <a:ext uri="{FF2B5EF4-FFF2-40B4-BE49-F238E27FC236}">
                <a16:creationId xmlns:a16="http://schemas.microsoft.com/office/drawing/2014/main" id="{92C18550-84C7-19A5-68DA-88F0D08C48D1}"/>
              </a:ext>
            </a:extLst>
          </p:cNvPr>
          <p:cNvSpPr/>
          <p:nvPr/>
        </p:nvSpPr>
        <p:spPr>
          <a:xfrm>
            <a:off x="10728394" y="1287888"/>
            <a:ext cx="1304527" cy="1037941"/>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chemeClr val="bg1">
                    <a:lumMod val="85000"/>
                  </a:schemeClr>
                </a:solidFill>
                <a:effectLst/>
                <a:latin typeface="Calibri" panose="020F0502020204030204" pitchFamily="34" charset="0"/>
                <a:ea typeface="Calibri" panose="020F0502020204030204" pitchFamily="34" charset="0"/>
                <a:cs typeface="Calibri" panose="020F0502020204030204" pitchFamily="34" charset="0"/>
              </a:rPr>
              <a:t>Data are aggregated down to a single number without clear methods</a:t>
            </a:r>
            <a:r>
              <a:rPr lang="en-US" sz="1300" b="1" dirty="0">
                <a:solidFill>
                  <a:schemeClr val="bg1">
                    <a:lumMod val="85000"/>
                  </a:schemeClr>
                </a:solidFill>
                <a:effectLst/>
                <a:latin typeface="Calibri" panose="020F0502020204030204" pitchFamily="34" charset="0"/>
                <a:cs typeface="Calibri" panose="020F0502020204030204" pitchFamily="34" charset="0"/>
              </a:rPr>
              <a:t> </a:t>
            </a:r>
            <a:endParaRPr lang="en-US" sz="1300" b="1" dirty="0">
              <a:solidFill>
                <a:schemeClr val="bg1">
                  <a:lumMod val="85000"/>
                </a:schemeClr>
              </a:solidFill>
              <a:latin typeface="Calibri" panose="020F0502020204030204" pitchFamily="34" charset="0"/>
              <a:cs typeface="Calibri" panose="020F0502020204030204" pitchFamily="34" charset="0"/>
            </a:endParaRPr>
          </a:p>
        </p:txBody>
      </p:sp>
      <p:sp>
        <p:nvSpPr>
          <p:cNvPr id="57" name="Rounded Rectangle 56">
            <a:extLst>
              <a:ext uri="{FF2B5EF4-FFF2-40B4-BE49-F238E27FC236}">
                <a16:creationId xmlns:a16="http://schemas.microsoft.com/office/drawing/2014/main" id="{C1B6216F-27B4-28C1-1C9F-2FF7380D1C40}"/>
              </a:ext>
            </a:extLst>
          </p:cNvPr>
          <p:cNvSpPr/>
          <p:nvPr/>
        </p:nvSpPr>
        <p:spPr>
          <a:xfrm>
            <a:off x="7406904" y="1289194"/>
            <a:ext cx="1534517" cy="978828"/>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chemeClr val="bg1">
                    <a:lumMod val="85000"/>
                  </a:schemeClr>
                </a:solidFill>
                <a:effectLst/>
                <a:latin typeface="Calibri" panose="020F0502020204030204" pitchFamily="34" charset="0"/>
                <a:ea typeface="Calibri" panose="020F0502020204030204" pitchFamily="34" charset="0"/>
                <a:cs typeface="Calibri" panose="020F0502020204030204" pitchFamily="34" charset="0"/>
              </a:rPr>
              <a:t>Data are aggregated by the day in a </a:t>
            </a:r>
            <a:br>
              <a:rPr lang="en-US" sz="1300" b="1" dirty="0">
                <a:solidFill>
                  <a:schemeClr val="bg1">
                    <a:lumMod val="85000"/>
                  </a:schemeClr>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chemeClr val="bg1">
                    <a:lumMod val="85000"/>
                  </a:schemeClr>
                </a:solidFill>
                <a:effectLst/>
                <a:latin typeface="Calibri" panose="020F0502020204030204" pitchFamily="34" charset="0"/>
                <a:ea typeface="Calibri" panose="020F0502020204030204" pitchFamily="34" charset="0"/>
                <a:cs typeface="Calibri" panose="020F0502020204030204" pitchFamily="34" charset="0"/>
              </a:rPr>
              <a:t>more detailed spreadsheet</a:t>
            </a:r>
            <a:r>
              <a:rPr lang="en-US" sz="1300" b="1" dirty="0">
                <a:solidFill>
                  <a:schemeClr val="bg1">
                    <a:lumMod val="85000"/>
                  </a:schemeClr>
                </a:solidFill>
                <a:effectLst/>
                <a:latin typeface="Calibri" panose="020F0502020204030204" pitchFamily="34" charset="0"/>
                <a:cs typeface="Calibri" panose="020F0502020204030204" pitchFamily="34" charset="0"/>
              </a:rPr>
              <a:t> </a:t>
            </a:r>
            <a:endParaRPr lang="en-US" sz="1300" b="1" dirty="0">
              <a:solidFill>
                <a:schemeClr val="bg1">
                  <a:lumMod val="85000"/>
                </a:schemeClr>
              </a:solidFill>
              <a:latin typeface="Calibri" panose="020F0502020204030204" pitchFamily="34" charset="0"/>
              <a:cs typeface="Calibri" panose="020F0502020204030204" pitchFamily="34" charset="0"/>
            </a:endParaRPr>
          </a:p>
        </p:txBody>
      </p:sp>
      <p:sp>
        <p:nvSpPr>
          <p:cNvPr id="58" name="Rounded Rectangle 57">
            <a:extLst>
              <a:ext uri="{FF2B5EF4-FFF2-40B4-BE49-F238E27FC236}">
                <a16:creationId xmlns:a16="http://schemas.microsoft.com/office/drawing/2014/main" id="{30C9C284-B700-1643-E46F-E742F53B8BC0}"/>
              </a:ext>
            </a:extLst>
          </p:cNvPr>
          <p:cNvSpPr/>
          <p:nvPr/>
        </p:nvSpPr>
        <p:spPr>
          <a:xfrm>
            <a:off x="9073501" y="1287888"/>
            <a:ext cx="1534517" cy="1000200"/>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chemeClr val="bg1">
                    <a:lumMod val="85000"/>
                  </a:schemeClr>
                </a:solidFill>
                <a:effectLst/>
                <a:latin typeface="Calibri" panose="020F0502020204030204" pitchFamily="34" charset="0"/>
                <a:ea typeface="Calibri" panose="020F0502020204030204" pitchFamily="34" charset="0"/>
                <a:cs typeface="Calibri" panose="020F0502020204030204" pitchFamily="34" charset="0"/>
              </a:rPr>
              <a:t>Data are aggregated into a simple spreadsheet for an extended period of data</a:t>
            </a:r>
            <a:r>
              <a:rPr lang="en-US" sz="1300" b="1" dirty="0">
                <a:solidFill>
                  <a:schemeClr val="bg1">
                    <a:lumMod val="85000"/>
                  </a:schemeClr>
                </a:solidFill>
                <a:effectLst/>
                <a:latin typeface="Calibri" panose="020F0502020204030204" pitchFamily="34" charset="0"/>
                <a:cs typeface="Calibri" panose="020F0502020204030204" pitchFamily="34" charset="0"/>
              </a:rPr>
              <a:t> </a:t>
            </a:r>
            <a:endParaRPr lang="en-US" sz="1300" b="1" dirty="0">
              <a:solidFill>
                <a:schemeClr val="bg1">
                  <a:lumMod val="85000"/>
                </a:schemeClr>
              </a:solidFill>
              <a:latin typeface="Calibri" panose="020F0502020204030204" pitchFamily="34" charset="0"/>
              <a:cs typeface="Calibri" panose="020F0502020204030204" pitchFamily="34" charset="0"/>
            </a:endParaRPr>
          </a:p>
        </p:txBody>
      </p:sp>
      <p:sp>
        <p:nvSpPr>
          <p:cNvPr id="59" name="Rounded Rectangle 58">
            <a:extLst>
              <a:ext uri="{FF2B5EF4-FFF2-40B4-BE49-F238E27FC236}">
                <a16:creationId xmlns:a16="http://schemas.microsoft.com/office/drawing/2014/main" id="{999F20B2-28AB-AA93-476D-83DDA26520D4}"/>
              </a:ext>
            </a:extLst>
          </p:cNvPr>
          <p:cNvSpPr/>
          <p:nvPr/>
        </p:nvSpPr>
        <p:spPr>
          <a:xfrm>
            <a:off x="5175514" y="300640"/>
            <a:ext cx="2083243" cy="918002"/>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released in close to real time and later revised as data are corrected</a:t>
            </a:r>
            <a:r>
              <a:rPr lang="en-US" sz="1300" b="1" dirty="0">
                <a:solidFill>
                  <a:srgbClr val="005463"/>
                </a:solidFill>
                <a:effectLst/>
                <a:latin typeface="Calibri" panose="020F0502020204030204" pitchFamily="34" charset="0"/>
                <a:cs typeface="Calibri" panose="020F0502020204030204" pitchFamily="34" charset="0"/>
              </a:rPr>
              <a:t> </a:t>
            </a:r>
            <a:endParaRPr lang="en-US" sz="1300" b="1" dirty="0">
              <a:solidFill>
                <a:srgbClr val="005463"/>
              </a:solidFill>
              <a:latin typeface="Calibri" panose="020F0502020204030204" pitchFamily="34" charset="0"/>
              <a:cs typeface="Calibri" panose="020F0502020204030204" pitchFamily="34" charset="0"/>
            </a:endParaRPr>
          </a:p>
        </p:txBody>
      </p:sp>
      <p:sp>
        <p:nvSpPr>
          <p:cNvPr id="60" name="Rounded Rectangle 59">
            <a:extLst>
              <a:ext uri="{FF2B5EF4-FFF2-40B4-BE49-F238E27FC236}">
                <a16:creationId xmlns:a16="http://schemas.microsoft.com/office/drawing/2014/main" id="{A2DA47A1-A0C6-9B08-EDAF-8DED9D1B1A44}"/>
              </a:ext>
            </a:extLst>
          </p:cNvPr>
          <p:cNvSpPr/>
          <p:nvPr/>
        </p:nvSpPr>
        <p:spPr>
          <a:xfrm>
            <a:off x="10773920" y="295243"/>
            <a:ext cx="1213474" cy="913793"/>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published over a year after collection</a:t>
            </a:r>
            <a:r>
              <a:rPr lang="en-US" sz="1300" b="1" dirty="0">
                <a:solidFill>
                  <a:srgbClr val="005463"/>
                </a:solidFill>
                <a:effectLst/>
                <a:latin typeface="Calibri" panose="020F0502020204030204" pitchFamily="34" charset="0"/>
                <a:cs typeface="Calibri" panose="020F0502020204030204" pitchFamily="34" charset="0"/>
              </a:rPr>
              <a:t> </a:t>
            </a:r>
            <a:endParaRPr lang="en-US" sz="1300" b="1" dirty="0">
              <a:solidFill>
                <a:srgbClr val="005463"/>
              </a:solidFill>
              <a:latin typeface="Calibri" panose="020F0502020204030204" pitchFamily="34" charset="0"/>
              <a:cs typeface="Calibri" panose="020F0502020204030204" pitchFamily="34" charset="0"/>
            </a:endParaRPr>
          </a:p>
        </p:txBody>
      </p:sp>
      <p:sp>
        <p:nvSpPr>
          <p:cNvPr id="61" name="Rounded Rectangle 60">
            <a:extLst>
              <a:ext uri="{FF2B5EF4-FFF2-40B4-BE49-F238E27FC236}">
                <a16:creationId xmlns:a16="http://schemas.microsoft.com/office/drawing/2014/main" id="{D92A09F9-E353-DF9C-D780-A7731B488B0D}"/>
              </a:ext>
            </a:extLst>
          </p:cNvPr>
          <p:cNvSpPr/>
          <p:nvPr/>
        </p:nvSpPr>
        <p:spPr>
          <a:xfrm>
            <a:off x="7378760" y="300292"/>
            <a:ext cx="1534517" cy="918350"/>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released in close to real time with no revisions</a:t>
            </a:r>
            <a:r>
              <a:rPr lang="en-US" sz="1300" b="1" dirty="0">
                <a:solidFill>
                  <a:srgbClr val="005463"/>
                </a:solidFill>
                <a:effectLst/>
                <a:latin typeface="Calibri" panose="020F0502020204030204" pitchFamily="34" charset="0"/>
                <a:cs typeface="Calibri" panose="020F0502020204030204" pitchFamily="34" charset="0"/>
              </a:rPr>
              <a:t> </a:t>
            </a:r>
            <a:endParaRPr lang="en-US" sz="1300" b="1" dirty="0">
              <a:solidFill>
                <a:srgbClr val="005463"/>
              </a:solidFill>
              <a:latin typeface="Calibri" panose="020F0502020204030204" pitchFamily="34" charset="0"/>
              <a:cs typeface="Calibri" panose="020F0502020204030204" pitchFamily="34" charset="0"/>
            </a:endParaRPr>
          </a:p>
        </p:txBody>
      </p:sp>
      <p:sp>
        <p:nvSpPr>
          <p:cNvPr id="62" name="Rounded Rectangle 61">
            <a:extLst>
              <a:ext uri="{FF2B5EF4-FFF2-40B4-BE49-F238E27FC236}">
                <a16:creationId xmlns:a16="http://schemas.microsoft.com/office/drawing/2014/main" id="{BDF0670F-5BEB-297E-7EA4-4C9E4175D435}"/>
              </a:ext>
            </a:extLst>
          </p:cNvPr>
          <p:cNvSpPr/>
          <p:nvPr/>
        </p:nvSpPr>
        <p:spPr>
          <a:xfrm>
            <a:off x="9099163" y="290686"/>
            <a:ext cx="1534517" cy="918350"/>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published as a yearly revised dataset</a:t>
            </a:r>
            <a:r>
              <a:rPr lang="en-US" sz="1300" b="1" dirty="0">
                <a:solidFill>
                  <a:srgbClr val="005463"/>
                </a:solidFill>
                <a:effectLst/>
                <a:latin typeface="Calibri" panose="020F0502020204030204" pitchFamily="34" charset="0"/>
                <a:cs typeface="Calibri" panose="020F0502020204030204" pitchFamily="34" charset="0"/>
              </a:rPr>
              <a:t> </a:t>
            </a:r>
            <a:endParaRPr lang="en-US" sz="1300" b="1" dirty="0">
              <a:solidFill>
                <a:srgbClr val="005463"/>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CDE046A1-6530-9615-0275-C7F7ADD10DED}"/>
              </a:ext>
            </a:extLst>
          </p:cNvPr>
          <p:cNvSpPr txBox="1"/>
          <p:nvPr/>
        </p:nvSpPr>
        <p:spPr>
          <a:xfrm>
            <a:off x="4924245" y="4892476"/>
            <a:ext cx="1213394" cy="369332"/>
          </a:xfrm>
          <a:prstGeom prst="rect">
            <a:avLst/>
          </a:prstGeom>
          <a:noFill/>
        </p:spPr>
        <p:txBody>
          <a:bodyPr wrap="square">
            <a:spAutoFit/>
          </a:bodyPr>
          <a:lstStyle/>
          <a:p>
            <a:r>
              <a:rPr lang="en-US" sz="18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Data are… </a:t>
            </a:r>
            <a:endParaRPr lang="en-US" dirty="0"/>
          </a:p>
        </p:txBody>
      </p:sp>
      <p:sp>
        <p:nvSpPr>
          <p:cNvPr id="66" name="TextBox 65">
            <a:extLst>
              <a:ext uri="{FF2B5EF4-FFF2-40B4-BE49-F238E27FC236}">
                <a16:creationId xmlns:a16="http://schemas.microsoft.com/office/drawing/2014/main" id="{AB9FE929-A821-2080-CD00-EDB153659A66}"/>
              </a:ext>
            </a:extLst>
          </p:cNvPr>
          <p:cNvSpPr txBox="1"/>
          <p:nvPr/>
        </p:nvSpPr>
        <p:spPr>
          <a:xfrm>
            <a:off x="5072917" y="3811995"/>
            <a:ext cx="1837659" cy="369332"/>
          </a:xfrm>
          <a:prstGeom prst="rect">
            <a:avLst/>
          </a:prstGeom>
          <a:noFill/>
        </p:spPr>
        <p:txBody>
          <a:bodyPr wrap="square">
            <a:spAutoFit/>
          </a:bodyPr>
          <a:lstStyle/>
          <a:p>
            <a:r>
              <a:rPr lang="en-US" sz="18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Data… </a:t>
            </a:r>
            <a:endParaRPr lang="en-US" dirty="0">
              <a:solidFill>
                <a:srgbClr val="7030A0"/>
              </a:solidFill>
            </a:endParaRPr>
          </a:p>
        </p:txBody>
      </p:sp>
      <p:sp>
        <p:nvSpPr>
          <p:cNvPr id="67" name="TextBox 66">
            <a:extLst>
              <a:ext uri="{FF2B5EF4-FFF2-40B4-BE49-F238E27FC236}">
                <a16:creationId xmlns:a16="http://schemas.microsoft.com/office/drawing/2014/main" id="{C5AA052D-3A4F-5910-B44D-61B04D14EA2D}"/>
              </a:ext>
            </a:extLst>
          </p:cNvPr>
          <p:cNvSpPr txBox="1"/>
          <p:nvPr/>
        </p:nvSpPr>
        <p:spPr>
          <a:xfrm>
            <a:off x="4977016" y="2932951"/>
            <a:ext cx="1837659" cy="369332"/>
          </a:xfrm>
          <a:prstGeom prst="rect">
            <a:avLst/>
          </a:prstGeom>
          <a:noFill/>
        </p:spPr>
        <p:txBody>
          <a:bodyPr wrap="square">
            <a:spAutoFit/>
          </a:bodyPr>
          <a:lstStyle/>
          <a:p>
            <a:r>
              <a:rPr lang="en-US" sz="18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Data types are… </a:t>
            </a:r>
            <a:endParaRPr lang="en-US" dirty="0">
              <a:solidFill>
                <a:srgbClr val="7030A0"/>
              </a:solidFill>
            </a:endParaRPr>
          </a:p>
        </p:txBody>
      </p:sp>
      <p:sp>
        <p:nvSpPr>
          <p:cNvPr id="68" name="TextBox 67">
            <a:extLst>
              <a:ext uri="{FF2B5EF4-FFF2-40B4-BE49-F238E27FC236}">
                <a16:creationId xmlns:a16="http://schemas.microsoft.com/office/drawing/2014/main" id="{C0975725-3F78-C834-2BA8-19581766FBB5}"/>
              </a:ext>
            </a:extLst>
          </p:cNvPr>
          <p:cNvSpPr txBox="1"/>
          <p:nvPr/>
        </p:nvSpPr>
        <p:spPr>
          <a:xfrm>
            <a:off x="4967958" y="-20610"/>
            <a:ext cx="1213394" cy="369332"/>
          </a:xfrm>
          <a:prstGeom prst="rect">
            <a:avLst/>
          </a:prstGeom>
          <a:noFill/>
        </p:spPr>
        <p:txBody>
          <a:bodyPr wrap="square">
            <a:spAutoFit/>
          </a:bodyPr>
          <a:lstStyle/>
          <a:p>
            <a:r>
              <a:rPr lang="en-US" sz="1800"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Data are… </a:t>
            </a:r>
            <a:endParaRPr lang="en-US" dirty="0">
              <a:solidFill>
                <a:srgbClr val="005463"/>
              </a:solidFill>
            </a:endParaRPr>
          </a:p>
        </p:txBody>
      </p:sp>
      <p:sp>
        <p:nvSpPr>
          <p:cNvPr id="69" name="Rounded Rectangle 68">
            <a:extLst>
              <a:ext uri="{FF2B5EF4-FFF2-40B4-BE49-F238E27FC236}">
                <a16:creationId xmlns:a16="http://schemas.microsoft.com/office/drawing/2014/main" id="{5A1E76E2-DE6C-F3A3-D1A5-BBFDBF434E58}"/>
              </a:ext>
            </a:extLst>
          </p:cNvPr>
          <p:cNvSpPr/>
          <p:nvPr/>
        </p:nvSpPr>
        <p:spPr>
          <a:xfrm>
            <a:off x="5205988" y="1287878"/>
            <a:ext cx="2083243" cy="997413"/>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rPr>
              <a:t>the original collected data with </a:t>
            </a:r>
            <a:r>
              <a:rPr lang="en-US" sz="1300" b="1" dirty="0">
                <a:solidFill>
                  <a:srgbClr val="005463"/>
                </a:solidFill>
                <a:latin typeface="Calibri" panose="020F0502020204030204" pitchFamily="34" charset="0"/>
                <a:cs typeface="Calibri" panose="020F0502020204030204" pitchFamily="34" charset="0"/>
              </a:rPr>
              <a:t>corrections or omissions explained in a </a:t>
            </a:r>
            <a:br>
              <a:rPr lang="en-US" sz="1300" b="1" dirty="0">
                <a:solidFill>
                  <a:srgbClr val="005463"/>
                </a:solidFill>
                <a:latin typeface="Calibri" panose="020F0502020204030204" pitchFamily="34" charset="0"/>
                <a:cs typeface="Calibri" panose="020F0502020204030204" pitchFamily="34" charset="0"/>
              </a:rPr>
            </a:br>
            <a:r>
              <a:rPr lang="en-US" sz="1300" b="1" dirty="0">
                <a:solidFill>
                  <a:srgbClr val="005463"/>
                </a:solidFill>
                <a:latin typeface="Calibri" panose="020F0502020204030204" pitchFamily="34" charset="0"/>
                <a:cs typeface="Calibri" panose="020F0502020204030204" pitchFamily="34" charset="0"/>
              </a:rPr>
              <a:t>comments column </a:t>
            </a:r>
          </a:p>
        </p:txBody>
      </p:sp>
      <p:sp>
        <p:nvSpPr>
          <p:cNvPr id="70" name="Rounded Rectangle 69">
            <a:extLst>
              <a:ext uri="{FF2B5EF4-FFF2-40B4-BE49-F238E27FC236}">
                <a16:creationId xmlns:a16="http://schemas.microsoft.com/office/drawing/2014/main" id="{9521FCBD-6F93-55EE-8EA9-8A2CC7D27625}"/>
              </a:ext>
            </a:extLst>
          </p:cNvPr>
          <p:cNvSpPr/>
          <p:nvPr/>
        </p:nvSpPr>
        <p:spPr>
          <a:xfrm>
            <a:off x="10728394" y="1281749"/>
            <a:ext cx="1304527" cy="1037941"/>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aggregated down to a single number without clear methods</a:t>
            </a:r>
            <a:r>
              <a:rPr lang="en-US" sz="1300" b="1" dirty="0">
                <a:solidFill>
                  <a:srgbClr val="005463"/>
                </a:solidFill>
                <a:effectLst/>
                <a:latin typeface="Calibri" panose="020F0502020204030204" pitchFamily="34" charset="0"/>
                <a:cs typeface="Calibri" panose="020F0502020204030204" pitchFamily="34" charset="0"/>
              </a:rPr>
              <a:t> </a:t>
            </a:r>
            <a:endParaRPr lang="en-US" sz="1300" b="1" dirty="0">
              <a:solidFill>
                <a:srgbClr val="005463"/>
              </a:solidFill>
              <a:latin typeface="Calibri" panose="020F0502020204030204" pitchFamily="34" charset="0"/>
              <a:cs typeface="Calibri" panose="020F0502020204030204" pitchFamily="34" charset="0"/>
            </a:endParaRPr>
          </a:p>
        </p:txBody>
      </p:sp>
      <p:sp>
        <p:nvSpPr>
          <p:cNvPr id="71" name="Rounded Rectangle 70">
            <a:extLst>
              <a:ext uri="{FF2B5EF4-FFF2-40B4-BE49-F238E27FC236}">
                <a16:creationId xmlns:a16="http://schemas.microsoft.com/office/drawing/2014/main" id="{5D3FC5B4-F597-A97E-2CBD-865CC13BBD44}"/>
              </a:ext>
            </a:extLst>
          </p:cNvPr>
          <p:cNvSpPr/>
          <p:nvPr/>
        </p:nvSpPr>
        <p:spPr>
          <a:xfrm>
            <a:off x="7406904" y="1283055"/>
            <a:ext cx="1534517" cy="978828"/>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aggregated </a:t>
            </a:r>
            <a:b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by the day in a </a:t>
            </a:r>
            <a:b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more detailed spreadsheet</a:t>
            </a:r>
            <a:r>
              <a:rPr lang="en-US" sz="1300" b="1" dirty="0">
                <a:solidFill>
                  <a:srgbClr val="005463"/>
                </a:solidFill>
                <a:effectLst/>
                <a:latin typeface="Calibri" panose="020F0502020204030204" pitchFamily="34" charset="0"/>
                <a:cs typeface="Calibri" panose="020F0502020204030204" pitchFamily="34" charset="0"/>
              </a:rPr>
              <a:t> </a:t>
            </a:r>
            <a:endParaRPr lang="en-US" sz="1300" b="1" dirty="0">
              <a:solidFill>
                <a:srgbClr val="005463"/>
              </a:solidFill>
              <a:latin typeface="Calibri" panose="020F0502020204030204" pitchFamily="34" charset="0"/>
              <a:cs typeface="Calibri" panose="020F0502020204030204" pitchFamily="34" charset="0"/>
            </a:endParaRPr>
          </a:p>
        </p:txBody>
      </p:sp>
      <p:sp>
        <p:nvSpPr>
          <p:cNvPr id="72" name="Rounded Rectangle 71">
            <a:extLst>
              <a:ext uri="{FF2B5EF4-FFF2-40B4-BE49-F238E27FC236}">
                <a16:creationId xmlns:a16="http://schemas.microsoft.com/office/drawing/2014/main" id="{FDB11AA1-FB02-F4BC-C55E-E1925D6CB001}"/>
              </a:ext>
            </a:extLst>
          </p:cNvPr>
          <p:cNvSpPr/>
          <p:nvPr/>
        </p:nvSpPr>
        <p:spPr>
          <a:xfrm>
            <a:off x="9073501" y="1281749"/>
            <a:ext cx="1534517" cy="1000200"/>
          </a:xfrm>
          <a:prstGeom prst="roundRect">
            <a:avLst/>
          </a:prstGeom>
          <a:solidFill>
            <a:schemeClr val="bg1">
              <a:alpha val="90000"/>
            </a:schemeClr>
          </a:solidFill>
          <a:ln>
            <a:solidFill>
              <a:srgbClr val="005463"/>
            </a:solid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algn="ctr">
              <a:lnSpc>
                <a:spcPct val="70000"/>
              </a:lnSpc>
            </a:pP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aggregated into a simple spreadsheet </a:t>
            </a:r>
            <a:b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br>
            <a:r>
              <a:rPr lang="en-US" sz="1300" b="1" dirty="0">
                <a:solidFill>
                  <a:srgbClr val="005463"/>
                </a:solidFill>
                <a:effectLst/>
                <a:latin typeface="Calibri" panose="020F0502020204030204" pitchFamily="34" charset="0"/>
                <a:ea typeface="Calibri" panose="020F0502020204030204" pitchFamily="34" charset="0"/>
                <a:cs typeface="Calibri" panose="020F0502020204030204" pitchFamily="34" charset="0"/>
              </a:rPr>
              <a:t>over an extended observation period</a:t>
            </a:r>
            <a:endParaRPr lang="en-US" sz="1300" b="1" dirty="0">
              <a:solidFill>
                <a:srgbClr val="005463"/>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7CEC423-230C-07DB-6239-4883247332FC}"/>
              </a:ext>
            </a:extLst>
          </p:cNvPr>
          <p:cNvSpPr txBox="1"/>
          <p:nvPr/>
        </p:nvSpPr>
        <p:spPr>
          <a:xfrm>
            <a:off x="96381" y="83596"/>
            <a:ext cx="2207907" cy="369332"/>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Twentieth Century"/>
              </a:rPr>
              <a:t>(DBM handout #5)</a:t>
            </a:r>
            <a:endParaRPr lang="en-US" dirty="0">
              <a:effectLst/>
            </a:endParaRPr>
          </a:p>
        </p:txBody>
      </p:sp>
      <p:sp>
        <p:nvSpPr>
          <p:cNvPr id="3" name="Slide Number Placeholder 2">
            <a:extLst>
              <a:ext uri="{FF2B5EF4-FFF2-40B4-BE49-F238E27FC236}">
                <a16:creationId xmlns:a16="http://schemas.microsoft.com/office/drawing/2014/main" id="{469DF454-52FF-EFC2-25CE-2445DDC870DB}"/>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38748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1" grpId="0" animBg="1"/>
      <p:bldP spid="32" grpId="0" animBg="1"/>
      <p:bldP spid="33" grpId="0" animBg="1"/>
      <p:bldP spid="34" grpId="0" animBg="1"/>
      <p:bldP spid="41" grpId="0" animBg="1"/>
      <p:bldP spid="42" grpId="0" animBg="1"/>
      <p:bldP spid="47" grpId="0" animBg="1"/>
      <p:bldP spid="48" grpId="0" animBg="1"/>
      <p:bldP spid="55" grpId="0" animBg="1"/>
      <p:bldP spid="56" grpId="0" animBg="1"/>
      <p:bldP spid="57" grpId="0" animBg="1"/>
      <p:bldP spid="58" grpId="0" animBg="1"/>
      <p:bldP spid="59" grpId="0" animBg="1"/>
      <p:bldP spid="60" grpId="0" animBg="1"/>
      <p:bldP spid="61" grpId="0" animBg="1"/>
      <p:bldP spid="62" grpId="0" animBg="1"/>
      <p:bldP spid="65" grpId="0"/>
      <p:bldP spid="66" grpId="0"/>
      <p:bldP spid="67" grpId="0"/>
      <p:bldP spid="68" grpId="0"/>
      <p:bldP spid="69" grpId="0" animBg="1"/>
      <p:bldP spid="70" grpId="0" animBg="1"/>
      <p:bldP spid="71" grpId="0" animBg="1"/>
      <p:bldP spid="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8E3082-CA90-C367-B4C1-E23E206831C5}"/>
              </a:ext>
            </a:extLst>
          </p:cNvPr>
          <p:cNvSpPr>
            <a:spLocks noGrp="1"/>
          </p:cNvSpPr>
          <p:nvPr>
            <p:ph type="title"/>
          </p:nvPr>
        </p:nvSpPr>
        <p:spPr>
          <a:xfrm>
            <a:off x="959157" y="1113764"/>
            <a:ext cx="3269749" cy="4624327"/>
          </a:xfrm>
        </p:spPr>
        <p:txBody>
          <a:bodyPr anchor="ctr">
            <a:normAutofit/>
          </a:bodyPr>
          <a:lstStyle/>
          <a:p>
            <a:r>
              <a:rPr lang="en-US" cap="none" dirty="0">
                <a:solidFill>
                  <a:schemeClr val="accent6">
                    <a:lumMod val="20000"/>
                    <a:lumOff val="80000"/>
                  </a:schemeClr>
                </a:solidFill>
                <a:latin typeface="Calibri" panose="020F0502020204030204" pitchFamily="34" charset="0"/>
                <a:cs typeface="Calibri" panose="020F0502020204030204" pitchFamily="34" charset="0"/>
              </a:rPr>
              <a:t>Open data &amp; </a:t>
            </a:r>
            <a:br>
              <a:rPr lang="en-US" cap="none" dirty="0">
                <a:solidFill>
                  <a:schemeClr val="accent6">
                    <a:lumMod val="20000"/>
                    <a:lumOff val="80000"/>
                  </a:schemeClr>
                </a:solidFill>
                <a:latin typeface="Calibri" panose="020F0502020204030204" pitchFamily="34" charset="0"/>
                <a:cs typeface="Calibri" panose="020F0502020204030204" pitchFamily="34" charset="0"/>
              </a:rPr>
            </a:br>
            <a:r>
              <a:rPr lang="en-US" cap="none" dirty="0">
                <a:solidFill>
                  <a:schemeClr val="accent6">
                    <a:lumMod val="20000"/>
                    <a:lumOff val="80000"/>
                  </a:schemeClr>
                </a:solidFill>
                <a:latin typeface="Calibri" panose="020F0502020204030204" pitchFamily="34" charset="0"/>
                <a:cs typeface="Calibri" panose="020F0502020204030204" pitchFamily="34" charset="0"/>
              </a:rPr>
              <a:t>data management</a:t>
            </a:r>
            <a:br>
              <a:rPr lang="en-US" sz="2800" cap="none" dirty="0">
                <a:solidFill>
                  <a:schemeClr val="accent6">
                    <a:lumMod val="20000"/>
                    <a:lumOff val="80000"/>
                  </a:schemeClr>
                </a:solidFill>
                <a:latin typeface="Calibri" panose="020F0502020204030204" pitchFamily="34" charset="0"/>
                <a:cs typeface="Calibri" panose="020F0502020204030204" pitchFamily="34" charset="0"/>
              </a:rPr>
            </a:br>
            <a:br>
              <a:rPr lang="en-US" sz="2800" cap="none" dirty="0">
                <a:solidFill>
                  <a:schemeClr val="accent6">
                    <a:lumMod val="20000"/>
                    <a:lumOff val="80000"/>
                  </a:schemeClr>
                </a:solidFill>
                <a:latin typeface="Calibri" panose="020F0502020204030204" pitchFamily="34" charset="0"/>
                <a:cs typeface="Calibri" panose="020F0502020204030204" pitchFamily="34" charset="0"/>
              </a:rPr>
            </a:br>
            <a:r>
              <a:rPr lang="en-US" sz="4600" b="1" cap="none" dirty="0">
                <a:solidFill>
                  <a:schemeClr val="bg1"/>
                </a:solidFill>
                <a:latin typeface="Calibri" panose="020F0502020204030204" pitchFamily="34" charset="0"/>
                <a:cs typeface="Calibri" panose="020F0502020204030204" pitchFamily="34" charset="0"/>
              </a:rPr>
              <a:t>Perspectives </a:t>
            </a:r>
            <a:br>
              <a:rPr lang="en-US" sz="4600" b="1" cap="none" dirty="0">
                <a:solidFill>
                  <a:schemeClr val="bg1"/>
                </a:solidFill>
                <a:latin typeface="Calibri" panose="020F0502020204030204" pitchFamily="34" charset="0"/>
                <a:cs typeface="Calibri" panose="020F0502020204030204" pitchFamily="34" charset="0"/>
              </a:rPr>
            </a:br>
            <a:r>
              <a:rPr lang="en-US" sz="4600" b="1" cap="none" dirty="0">
                <a:solidFill>
                  <a:schemeClr val="bg1"/>
                </a:solidFill>
                <a:latin typeface="Calibri" panose="020F0502020204030204" pitchFamily="34" charset="0"/>
                <a:cs typeface="Calibri" panose="020F0502020204030204" pitchFamily="34" charset="0"/>
              </a:rPr>
              <a:t>from SacPAS</a:t>
            </a:r>
          </a:p>
        </p:txBody>
      </p:sp>
      <p:sp>
        <p:nvSpPr>
          <p:cNvPr id="3" name="Content Placeholder 2">
            <a:extLst>
              <a:ext uri="{FF2B5EF4-FFF2-40B4-BE49-F238E27FC236}">
                <a16:creationId xmlns:a16="http://schemas.microsoft.com/office/drawing/2014/main" id="{99A2C840-7819-456C-8B43-62C61785D0C3}"/>
              </a:ext>
            </a:extLst>
          </p:cNvPr>
          <p:cNvSpPr>
            <a:spLocks noGrp="1"/>
          </p:cNvSpPr>
          <p:nvPr>
            <p:ph idx="1"/>
          </p:nvPr>
        </p:nvSpPr>
        <p:spPr>
          <a:xfrm>
            <a:off x="5155905" y="-159024"/>
            <a:ext cx="6816753" cy="7136295"/>
          </a:xfrm>
        </p:spPr>
        <p:txBody>
          <a:bodyPr anchor="ctr">
            <a:normAutofit/>
          </a:bodyPr>
          <a:lstStyle/>
          <a:p>
            <a:r>
              <a:rPr lang="en-US" sz="2400" b="1" dirty="0">
                <a:latin typeface="Calibri" panose="020F0502020204030204" pitchFamily="34" charset="0"/>
                <a:cs typeface="Calibri" panose="020F0502020204030204" pitchFamily="34" charset="0"/>
              </a:rPr>
              <a:t>Overall Goal: </a:t>
            </a:r>
          </a:p>
          <a:p>
            <a:pPr lvl="2"/>
            <a:r>
              <a:rPr lang="en-US" sz="1800" dirty="0">
                <a:latin typeface="Calibri" panose="020F0502020204030204" pitchFamily="34" charset="0"/>
                <a:cs typeface="Calibri" panose="020F0502020204030204" pitchFamily="34" charset="0"/>
              </a:rPr>
              <a:t>Make your work easier by providing efficient access to data</a:t>
            </a:r>
          </a:p>
          <a:p>
            <a:pPr lvl="2"/>
            <a:r>
              <a:rPr lang="en-US" sz="1800" dirty="0">
                <a:latin typeface="Calibri" panose="020F0502020204030204" pitchFamily="34" charset="0"/>
                <a:cs typeface="Calibri" panose="020F0502020204030204" pitchFamily="34" charset="0"/>
              </a:rPr>
              <a:t>Support Interagency Ecological Program and AB1755</a:t>
            </a:r>
          </a:p>
          <a:p>
            <a:pPr lvl="1"/>
            <a:endParaRPr lang="en-US" sz="6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FAIR and CARE</a:t>
            </a:r>
          </a:p>
          <a:p>
            <a:pPr lvl="2"/>
            <a:r>
              <a:rPr lang="en-US" sz="1800" dirty="0">
                <a:latin typeface="Calibri" panose="020F0502020204030204" pitchFamily="34" charset="0"/>
                <a:cs typeface="Calibri" panose="020F0502020204030204" pitchFamily="34" charset="0"/>
              </a:rPr>
              <a:t>Brief description &amp; in context of </a:t>
            </a:r>
            <a:r>
              <a:rPr lang="en-US" sz="1800" dirty="0" err="1">
                <a:latin typeface="Calibri" panose="020F0502020204030204" pitchFamily="34" charset="0"/>
                <a:cs typeface="Calibri" panose="020F0502020204030204" pitchFamily="34" charset="0"/>
              </a:rPr>
              <a:t>SacPAS</a:t>
            </a:r>
            <a:endParaRPr lang="en-US" sz="1800" dirty="0">
              <a:latin typeface="Calibri" panose="020F0502020204030204" pitchFamily="34" charset="0"/>
              <a:cs typeface="Calibri" panose="020F0502020204030204" pitchFamily="34" charset="0"/>
            </a:endParaRPr>
          </a:p>
          <a:p>
            <a:pPr marL="324000" lvl="1" indent="0">
              <a:buNone/>
            </a:pPr>
            <a:endParaRPr lang="en-US" sz="6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What this looks like in practice at SacPAS</a:t>
            </a:r>
          </a:p>
          <a:p>
            <a:pPr lvl="2"/>
            <a:r>
              <a:rPr lang="en-US" sz="1800" dirty="0">
                <a:latin typeface="Calibri" panose="020F0502020204030204" pitchFamily="34" charset="0"/>
                <a:cs typeface="Calibri" panose="020F0502020204030204" pitchFamily="34" charset="0"/>
              </a:rPr>
              <a:t>Examples</a:t>
            </a:r>
          </a:p>
          <a:p>
            <a:pPr lvl="1"/>
            <a:endParaRPr lang="en-US" sz="6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Three DBM handouts</a:t>
            </a:r>
          </a:p>
          <a:p>
            <a:pPr lvl="2"/>
            <a:r>
              <a:rPr lang="en-US" sz="1800" dirty="0">
                <a:latin typeface="Calibri" panose="020F0502020204030204" pitchFamily="34" charset="0"/>
                <a:cs typeface="Calibri" panose="020F0502020204030204" pitchFamily="34" charset="0"/>
              </a:rPr>
              <a:t>FAQs, Guidelines, Pathways</a:t>
            </a:r>
          </a:p>
          <a:p>
            <a:endParaRPr lang="en-US" sz="600" dirty="0">
              <a:latin typeface="Calibri" panose="020F0502020204030204" pitchFamily="34" charset="0"/>
              <a:cs typeface="Calibri" panose="020F0502020204030204" pitchFamily="34" charset="0"/>
            </a:endParaRPr>
          </a:p>
          <a:p>
            <a:pPr marL="0" indent="0">
              <a:buNone/>
            </a:pPr>
            <a:r>
              <a:rPr lang="en-US" sz="2000" b="1" i="1" dirty="0">
                <a:latin typeface="Calibri" panose="020F0502020204030204" pitchFamily="34" charset="0"/>
                <a:cs typeface="Calibri" panose="020F0502020204030204" pitchFamily="34" charset="0"/>
              </a:rPr>
              <a:t>* Help us streamline data management processes for SacPAS </a:t>
            </a:r>
            <a:br>
              <a:rPr lang="en-US" sz="2000" b="1" i="1" dirty="0">
                <a:latin typeface="Calibri" panose="020F0502020204030204" pitchFamily="34" charset="0"/>
                <a:cs typeface="Calibri" panose="020F0502020204030204" pitchFamily="34" charset="0"/>
              </a:rPr>
            </a:br>
            <a:r>
              <a:rPr lang="en-US" sz="2000" b="1" i="1" dirty="0">
                <a:latin typeface="Calibri" panose="020F0502020204030204" pitchFamily="34" charset="0"/>
                <a:cs typeface="Calibri" panose="020F0502020204030204" pitchFamily="34" charset="0"/>
              </a:rPr>
              <a:t>so that we can help with that first bullet point on overall goal</a:t>
            </a:r>
          </a:p>
        </p:txBody>
      </p:sp>
      <p:cxnSp>
        <p:nvCxnSpPr>
          <p:cNvPr id="5" name="Straight Connector 4">
            <a:extLst>
              <a:ext uri="{FF2B5EF4-FFF2-40B4-BE49-F238E27FC236}">
                <a16:creationId xmlns:a16="http://schemas.microsoft.com/office/drawing/2014/main" id="{3E20C07D-F148-E0E9-E5C6-92348051C049}"/>
              </a:ext>
            </a:extLst>
          </p:cNvPr>
          <p:cNvCxnSpPr/>
          <p:nvPr/>
        </p:nvCxnSpPr>
        <p:spPr>
          <a:xfrm>
            <a:off x="5486400" y="2007704"/>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6" name="Straight Connector 5">
            <a:extLst>
              <a:ext uri="{FF2B5EF4-FFF2-40B4-BE49-F238E27FC236}">
                <a16:creationId xmlns:a16="http://schemas.microsoft.com/office/drawing/2014/main" id="{F5990BB7-865D-F790-134C-5862C96E62C9}"/>
              </a:ext>
            </a:extLst>
          </p:cNvPr>
          <p:cNvCxnSpPr/>
          <p:nvPr/>
        </p:nvCxnSpPr>
        <p:spPr>
          <a:xfrm>
            <a:off x="5486400" y="3173897"/>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6DF6B6AC-28F1-F466-3C11-F02E7DC7A09A}"/>
              </a:ext>
            </a:extLst>
          </p:cNvPr>
          <p:cNvCxnSpPr/>
          <p:nvPr/>
        </p:nvCxnSpPr>
        <p:spPr>
          <a:xfrm>
            <a:off x="5486400" y="4359967"/>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01DB76C5-BF44-CD1F-A84F-E26D521C84B9}"/>
              </a:ext>
            </a:extLst>
          </p:cNvPr>
          <p:cNvCxnSpPr/>
          <p:nvPr/>
        </p:nvCxnSpPr>
        <p:spPr>
          <a:xfrm>
            <a:off x="5486400" y="5506280"/>
            <a:ext cx="6062870" cy="0"/>
          </a:xfrm>
          <a:prstGeom prst="line">
            <a:avLst/>
          </a:prstGeom>
          <a:ln>
            <a:solidFill>
              <a:schemeClr val="tx1">
                <a:lumMod val="50000"/>
                <a:lumOff val="50000"/>
              </a:schemeClr>
            </a:solidFill>
          </a:ln>
        </p:spPr>
        <p:style>
          <a:lnRef idx="1">
            <a:schemeClr val="accent6"/>
          </a:lnRef>
          <a:fillRef idx="0">
            <a:schemeClr val="accent6"/>
          </a:fillRef>
          <a:effectRef idx="0">
            <a:schemeClr val="accent6"/>
          </a:effectRef>
          <a:fontRef idx="minor">
            <a:schemeClr val="tx1"/>
          </a:fontRef>
        </p:style>
      </p:cxnSp>
      <p:sp>
        <p:nvSpPr>
          <p:cNvPr id="17" name="Arc 16">
            <a:extLst>
              <a:ext uri="{FF2B5EF4-FFF2-40B4-BE49-F238E27FC236}">
                <a16:creationId xmlns:a16="http://schemas.microsoft.com/office/drawing/2014/main" id="{0F6C7708-A400-33B9-23E6-6C495B062DB2}"/>
              </a:ext>
            </a:extLst>
          </p:cNvPr>
          <p:cNvSpPr/>
          <p:nvPr/>
        </p:nvSpPr>
        <p:spPr>
          <a:xfrm>
            <a:off x="4552122" y="664601"/>
            <a:ext cx="7450354" cy="6551199"/>
          </a:xfrm>
          <a:prstGeom prst="arc">
            <a:avLst>
              <a:gd name="adj1" fmla="val 15625148"/>
              <a:gd name="adj2" fmla="val 2022317"/>
            </a:avLst>
          </a:prstGeom>
          <a:ln w="127000">
            <a:solidFill>
              <a:schemeClr val="accent6">
                <a:alpha val="69575"/>
              </a:schemeClr>
            </a:solidFill>
            <a:headEnd type="arrow"/>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FCCB9574-F622-EF5E-5662-CD272D7788AA}"/>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191175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ight bulb with drawings on it&#10;&#10;Description automatically generated">
            <a:extLst>
              <a:ext uri="{FF2B5EF4-FFF2-40B4-BE49-F238E27FC236}">
                <a16:creationId xmlns:a16="http://schemas.microsoft.com/office/drawing/2014/main" id="{981B4AAE-A8FA-FA05-5372-E540C96E967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E5361E-6C53-A1A9-DAA2-D393F831247C}"/>
              </a:ext>
            </a:extLst>
          </p:cNvPr>
          <p:cNvSpPr>
            <a:spLocks noGrp="1"/>
          </p:cNvSpPr>
          <p:nvPr>
            <p:ph type="ctrTitle"/>
          </p:nvPr>
        </p:nvSpPr>
        <p:spPr>
          <a:xfrm>
            <a:off x="8547186" y="1626553"/>
            <a:ext cx="3403426" cy="625993"/>
          </a:xfrm>
          <a:solidFill>
            <a:schemeClr val="accent6">
              <a:lumMod val="20000"/>
              <a:lumOff val="80000"/>
            </a:schemeClr>
          </a:solidFill>
        </p:spPr>
        <p:txBody>
          <a:bodyPr>
            <a:normAutofit/>
          </a:bodyPr>
          <a:lstStyle/>
          <a:p>
            <a:r>
              <a:rPr lang="en-US" sz="2400" b="1" u="sng" dirty="0">
                <a:solidFill>
                  <a:schemeClr val="tx1"/>
                </a:solidFill>
              </a:rPr>
              <a:t>Acknowledgements</a:t>
            </a:r>
          </a:p>
        </p:txBody>
      </p:sp>
      <p:sp>
        <p:nvSpPr>
          <p:cNvPr id="3" name="Subtitle 2">
            <a:extLst>
              <a:ext uri="{FF2B5EF4-FFF2-40B4-BE49-F238E27FC236}">
                <a16:creationId xmlns:a16="http://schemas.microsoft.com/office/drawing/2014/main" id="{7955D83C-56AD-9A5B-F781-12C6791E96DA}"/>
              </a:ext>
            </a:extLst>
          </p:cNvPr>
          <p:cNvSpPr>
            <a:spLocks noGrp="1"/>
          </p:cNvSpPr>
          <p:nvPr>
            <p:ph type="subTitle" idx="1"/>
          </p:nvPr>
        </p:nvSpPr>
        <p:spPr>
          <a:xfrm>
            <a:off x="8978536" y="2307890"/>
            <a:ext cx="2972075" cy="1985330"/>
          </a:xfrm>
          <a:solidFill>
            <a:schemeClr val="accent6">
              <a:lumMod val="20000"/>
              <a:lumOff val="80000"/>
            </a:schemeClr>
          </a:solidFill>
        </p:spPr>
        <p:txBody>
          <a:bodyPr>
            <a:normAutofit lnSpcReduction="10000"/>
          </a:bodyPr>
          <a:lstStyle/>
          <a:p>
            <a:pPr>
              <a:spcBef>
                <a:spcPts val="0"/>
              </a:spcBef>
              <a:spcAft>
                <a:spcPts val="0"/>
              </a:spcAft>
            </a:pPr>
            <a:r>
              <a:rPr lang="en-US" b="1" dirty="0"/>
              <a:t>US Bureau of Reclamation</a:t>
            </a:r>
            <a:br>
              <a:rPr lang="en-US" dirty="0"/>
            </a:br>
            <a:endParaRPr lang="en-US" dirty="0"/>
          </a:p>
          <a:p>
            <a:pPr>
              <a:spcBef>
                <a:spcPts val="0"/>
              </a:spcBef>
              <a:spcAft>
                <a:spcPts val="0"/>
              </a:spcAft>
            </a:pPr>
            <a:r>
              <a:rPr lang="en-US" b="1" cap="none" dirty="0"/>
              <a:t>Catarina </a:t>
            </a:r>
            <a:r>
              <a:rPr lang="en-US" b="1" cap="none" dirty="0" err="1"/>
              <a:t>Pien</a:t>
            </a:r>
            <a:r>
              <a:rPr lang="en-US" b="1" cap="none" dirty="0"/>
              <a:t>, Elissa </a:t>
            </a:r>
            <a:r>
              <a:rPr lang="en-US" b="1" cap="none" dirty="0" err="1"/>
              <a:t>Buttermore</a:t>
            </a:r>
            <a:r>
              <a:rPr lang="en-US" b="1" cap="none" dirty="0"/>
              <a:t>, Josh Israel, and many more</a:t>
            </a:r>
          </a:p>
          <a:p>
            <a:pPr>
              <a:spcBef>
                <a:spcPts val="0"/>
              </a:spcBef>
              <a:spcAft>
                <a:spcPts val="0"/>
              </a:spcAft>
            </a:pPr>
            <a:endParaRPr lang="en-US" cap="none" dirty="0"/>
          </a:p>
          <a:p>
            <a:pPr algn="ctr">
              <a:spcBef>
                <a:spcPts val="0"/>
              </a:spcBef>
              <a:spcAft>
                <a:spcPts val="0"/>
              </a:spcAft>
            </a:pPr>
            <a:r>
              <a:rPr lang="en-US" sz="1800" b="1" cap="none" dirty="0"/>
              <a:t>All of the data collectors over the decades!</a:t>
            </a:r>
          </a:p>
        </p:txBody>
      </p:sp>
      <p:sp>
        <p:nvSpPr>
          <p:cNvPr id="4" name="Subtitle 2">
            <a:extLst>
              <a:ext uri="{FF2B5EF4-FFF2-40B4-BE49-F238E27FC236}">
                <a16:creationId xmlns:a16="http://schemas.microsoft.com/office/drawing/2014/main" id="{1A17C245-D28B-B50D-6D4A-5C25BE17DD29}"/>
              </a:ext>
            </a:extLst>
          </p:cNvPr>
          <p:cNvSpPr txBox="1">
            <a:spLocks/>
          </p:cNvSpPr>
          <p:nvPr/>
        </p:nvSpPr>
        <p:spPr>
          <a:xfrm>
            <a:off x="698136" y="3977868"/>
            <a:ext cx="2972075" cy="1985330"/>
          </a:xfrm>
          <a:prstGeom prst="rect">
            <a:avLst/>
          </a:prstGeom>
          <a:solidFill>
            <a:schemeClr val="accent6">
              <a:lumMod val="20000"/>
              <a:lumOff val="80000"/>
            </a:schemeClr>
          </a:solidFill>
        </p:spPr>
        <p:txBody>
          <a:bodyPr vert="horz" lIns="91440" tIns="45720" rIns="91440" bIns="45720" rtlCol="0" anchor="t">
            <a:norm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700" kern="1200">
                <a:solidFill>
                  <a:schemeClr val="tx1">
                    <a:tint val="75000"/>
                  </a:schemeClr>
                </a:solidFill>
                <a:latin typeface="+mn-lt"/>
                <a:ea typeface="+mn-ea"/>
                <a:cs typeface="+mn-cs"/>
              </a:defRPr>
            </a:lvl2pPr>
            <a:lvl3pPr marL="914400" indent="0" algn="ctr"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500" kern="1200">
                <a:solidFill>
                  <a:schemeClr val="tx1">
                    <a:tint val="75000"/>
                  </a:schemeClr>
                </a:solidFill>
                <a:latin typeface="+mn-lt"/>
                <a:ea typeface="+mn-ea"/>
                <a:cs typeface="+mn-cs"/>
              </a:defRPr>
            </a:lvl3pPr>
            <a:lvl4pPr marL="1371600" indent="0" algn="ctr"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300" kern="1200">
                <a:solidFill>
                  <a:schemeClr val="tx1">
                    <a:tint val="75000"/>
                  </a:schemeClr>
                </a:solidFill>
                <a:latin typeface="+mn-lt"/>
                <a:ea typeface="+mn-ea"/>
                <a:cs typeface="+mn-cs"/>
              </a:defRPr>
            </a:lvl4pPr>
            <a:lvl5pPr marL="1828800" indent="0" algn="ctr"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3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rtl="0">
              <a:spcBef>
                <a:spcPts val="0"/>
              </a:spcBef>
              <a:spcAft>
                <a:spcPts val="0"/>
              </a:spcAft>
            </a:pPr>
            <a:r>
              <a:rPr lang="en-US" sz="1800" b="1" i="0" u="none" strike="noStrike" cap="none" dirty="0">
                <a:solidFill>
                  <a:srgbClr val="D739AE"/>
                </a:solidFill>
                <a:effectLst/>
                <a:latin typeface="Twentieth Century"/>
              </a:rPr>
              <a:t>We hope to hear from you!</a:t>
            </a:r>
            <a:endParaRPr lang="en-US" cap="none" dirty="0">
              <a:effectLst/>
            </a:endParaRPr>
          </a:p>
          <a:p>
            <a:pPr rtl="0">
              <a:spcBef>
                <a:spcPts val="0"/>
              </a:spcBef>
              <a:spcAft>
                <a:spcPts val="0"/>
              </a:spcAft>
            </a:pPr>
            <a:r>
              <a:rPr lang="en-US" sz="1800" b="1" cap="none" dirty="0" err="1">
                <a:solidFill>
                  <a:srgbClr val="D739AE"/>
                </a:solidFill>
                <a:latin typeface="Twentieth Century"/>
              </a:rPr>
              <a:t>w</a:t>
            </a:r>
            <a:r>
              <a:rPr lang="en-US" sz="1800" b="1" i="0" u="none" strike="noStrike" cap="none" dirty="0" err="1">
                <a:solidFill>
                  <a:srgbClr val="D739AE"/>
                </a:solidFill>
                <a:effectLst/>
                <a:latin typeface="Twentieth Century"/>
              </a:rPr>
              <a:t>eb@cbr.washington.edu</a:t>
            </a:r>
            <a:endParaRPr lang="en-US" cap="none" dirty="0">
              <a:effectLst/>
            </a:endParaRPr>
          </a:p>
          <a:p>
            <a:pPr rtl="0">
              <a:spcBef>
                <a:spcPts val="0"/>
              </a:spcBef>
              <a:spcAft>
                <a:spcPts val="0"/>
              </a:spcAft>
            </a:pPr>
            <a:br>
              <a:rPr lang="en-US" cap="none" dirty="0"/>
            </a:br>
            <a:r>
              <a:rPr lang="en-US" sz="1800" b="1" i="0" u="none" strike="noStrike" cap="none" dirty="0">
                <a:solidFill>
                  <a:srgbClr val="D739AE"/>
                </a:solidFill>
                <a:effectLst/>
                <a:latin typeface="Twentieth Century"/>
              </a:rPr>
              <a:t>Hearing about errors, bugs, etc. makes us better.</a:t>
            </a:r>
            <a:endParaRPr lang="en-US" cap="none" dirty="0">
              <a:effectLst/>
            </a:endParaRPr>
          </a:p>
          <a:p>
            <a:endParaRPr lang="en-US" sz="1800" b="1" cap="none" dirty="0"/>
          </a:p>
        </p:txBody>
      </p:sp>
      <p:sp>
        <p:nvSpPr>
          <p:cNvPr id="6" name="Slide Number Placeholder 5">
            <a:extLst>
              <a:ext uri="{FF2B5EF4-FFF2-40B4-BE49-F238E27FC236}">
                <a16:creationId xmlns:a16="http://schemas.microsoft.com/office/drawing/2014/main" id="{DC979286-7060-5C1C-1FD7-98B06E490FF2}"/>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05549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4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a:xfrm>
            <a:off x="581194" y="965957"/>
            <a:ext cx="11029616" cy="1188720"/>
          </a:xfrm>
        </p:spPr>
        <p:txBody>
          <a:bodyPr>
            <a:normAutofit fontScale="90000"/>
          </a:bodyPr>
          <a:lstStyle/>
          <a:p>
            <a:pPr algn="ctr"/>
            <a:r>
              <a:rPr lang="en-US" sz="4000" b="1" dirty="0">
                <a:latin typeface="Calibri" panose="020F0502020204030204" pitchFamily="34" charset="0"/>
                <a:cs typeface="Calibri" panose="020F0502020204030204" pitchFamily="34" charset="0"/>
              </a:rPr>
              <a:t>Motivation for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Delivering Data &amp; Tools Online</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3</a:t>
            </a:fld>
            <a:endParaRPr lang="en-US" dirty="0"/>
          </a:p>
        </p:txBody>
      </p:sp>
      <p:pic>
        <p:nvPicPr>
          <p:cNvPr id="5" name="Picture 4" descr="A close-up of a data collection&#10;&#10;Description automatically generated">
            <a:extLst>
              <a:ext uri="{FF2B5EF4-FFF2-40B4-BE49-F238E27FC236}">
                <a16:creationId xmlns:a16="http://schemas.microsoft.com/office/drawing/2014/main" id="{696BCB13-1447-1367-434F-DF210C5DAE92}"/>
              </a:ext>
            </a:extLst>
          </p:cNvPr>
          <p:cNvPicPr>
            <a:picLocks noChangeAspect="1"/>
          </p:cNvPicPr>
          <p:nvPr/>
        </p:nvPicPr>
        <p:blipFill>
          <a:blip r:embed="rId3"/>
          <a:stretch>
            <a:fillRect/>
          </a:stretch>
        </p:blipFill>
        <p:spPr>
          <a:xfrm>
            <a:off x="708852" y="2401226"/>
            <a:ext cx="10774296" cy="4022688"/>
          </a:xfrm>
          <a:prstGeom prst="rect">
            <a:avLst/>
          </a:prstGeom>
        </p:spPr>
      </p:pic>
      <p:sp>
        <p:nvSpPr>
          <p:cNvPr id="6" name="Rectangle 5">
            <a:extLst>
              <a:ext uri="{FF2B5EF4-FFF2-40B4-BE49-F238E27FC236}">
                <a16:creationId xmlns:a16="http://schemas.microsoft.com/office/drawing/2014/main" id="{7B6A0083-EA40-27F8-086F-785A32B114BA}"/>
              </a:ext>
            </a:extLst>
          </p:cNvPr>
          <p:cNvSpPr/>
          <p:nvPr/>
        </p:nvSpPr>
        <p:spPr>
          <a:xfrm>
            <a:off x="1294646" y="4734963"/>
            <a:ext cx="9669101" cy="1213165"/>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763DC-C59A-3581-9278-80B931EE7723}"/>
              </a:ext>
            </a:extLst>
          </p:cNvPr>
          <p:cNvSpPr/>
          <p:nvPr/>
        </p:nvSpPr>
        <p:spPr>
          <a:xfrm>
            <a:off x="3711925" y="4164594"/>
            <a:ext cx="4789284" cy="570369"/>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21337FD-F00F-3F47-68F8-56C9B2DE51B9}"/>
              </a:ext>
            </a:extLst>
          </p:cNvPr>
          <p:cNvSpPr/>
          <p:nvPr/>
        </p:nvSpPr>
        <p:spPr>
          <a:xfrm>
            <a:off x="4617271" y="3521799"/>
            <a:ext cx="3060071"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8EED48-5026-C208-91D4-BA76C85D1AFD}"/>
              </a:ext>
            </a:extLst>
          </p:cNvPr>
          <p:cNvSpPr/>
          <p:nvPr/>
        </p:nvSpPr>
        <p:spPr>
          <a:xfrm>
            <a:off x="2958979" y="4330060"/>
            <a:ext cx="233546"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439A4F-0C89-D5CF-6061-BA63CAE25AA9}"/>
              </a:ext>
            </a:extLst>
          </p:cNvPr>
          <p:cNvSpPr/>
          <p:nvPr/>
        </p:nvSpPr>
        <p:spPr>
          <a:xfrm>
            <a:off x="8882704" y="4128380"/>
            <a:ext cx="233546"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B5CB5E-8651-6BC1-39F1-B40D2A0C297B}"/>
              </a:ext>
            </a:extLst>
          </p:cNvPr>
          <p:cNvSpPr/>
          <p:nvPr/>
        </p:nvSpPr>
        <p:spPr>
          <a:xfrm>
            <a:off x="8989829" y="3889716"/>
            <a:ext cx="562234"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30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4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a:xfrm>
            <a:off x="581194" y="965957"/>
            <a:ext cx="11029616" cy="1188720"/>
          </a:xfrm>
        </p:spPr>
        <p:txBody>
          <a:bodyPr>
            <a:normAutofit fontScale="90000"/>
          </a:bodyPr>
          <a:lstStyle/>
          <a:p>
            <a:pPr algn="ctr"/>
            <a:r>
              <a:rPr lang="en-US" sz="4000" b="1" dirty="0">
                <a:latin typeface="Calibri" panose="020F0502020204030204" pitchFamily="34" charset="0"/>
                <a:cs typeface="Calibri" panose="020F0502020204030204" pitchFamily="34" charset="0"/>
              </a:rPr>
              <a:t>Motivation for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Delivering Data &amp; Tools Online</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4</a:t>
            </a:fld>
            <a:endParaRPr lang="en-US" dirty="0"/>
          </a:p>
        </p:txBody>
      </p:sp>
      <p:pic>
        <p:nvPicPr>
          <p:cNvPr id="5" name="Picture 4" descr="A close-up of a data collection&#10;&#10;Description automatically generated">
            <a:extLst>
              <a:ext uri="{FF2B5EF4-FFF2-40B4-BE49-F238E27FC236}">
                <a16:creationId xmlns:a16="http://schemas.microsoft.com/office/drawing/2014/main" id="{696BCB13-1447-1367-434F-DF210C5DAE92}"/>
              </a:ext>
            </a:extLst>
          </p:cNvPr>
          <p:cNvPicPr>
            <a:picLocks noChangeAspect="1"/>
          </p:cNvPicPr>
          <p:nvPr/>
        </p:nvPicPr>
        <p:blipFill>
          <a:blip r:embed="rId3"/>
          <a:stretch>
            <a:fillRect/>
          </a:stretch>
        </p:blipFill>
        <p:spPr>
          <a:xfrm>
            <a:off x="708852" y="2401226"/>
            <a:ext cx="10774296" cy="4022688"/>
          </a:xfrm>
          <a:prstGeom prst="rect">
            <a:avLst/>
          </a:prstGeom>
        </p:spPr>
      </p:pic>
      <p:sp>
        <p:nvSpPr>
          <p:cNvPr id="6" name="Rectangle 5">
            <a:extLst>
              <a:ext uri="{FF2B5EF4-FFF2-40B4-BE49-F238E27FC236}">
                <a16:creationId xmlns:a16="http://schemas.microsoft.com/office/drawing/2014/main" id="{7B6A0083-EA40-27F8-086F-785A32B114BA}"/>
              </a:ext>
            </a:extLst>
          </p:cNvPr>
          <p:cNvSpPr/>
          <p:nvPr/>
        </p:nvSpPr>
        <p:spPr>
          <a:xfrm>
            <a:off x="1294646" y="4734963"/>
            <a:ext cx="9669101" cy="1213165"/>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763DC-C59A-3581-9278-80B931EE7723}"/>
              </a:ext>
            </a:extLst>
          </p:cNvPr>
          <p:cNvSpPr/>
          <p:nvPr/>
        </p:nvSpPr>
        <p:spPr>
          <a:xfrm>
            <a:off x="3711925" y="4164594"/>
            <a:ext cx="4789284" cy="570369"/>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8EED48-5026-C208-91D4-BA76C85D1AFD}"/>
              </a:ext>
            </a:extLst>
          </p:cNvPr>
          <p:cNvSpPr/>
          <p:nvPr/>
        </p:nvSpPr>
        <p:spPr>
          <a:xfrm>
            <a:off x="2958979" y="4330060"/>
            <a:ext cx="233546"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439A4F-0C89-D5CF-6061-BA63CAE25AA9}"/>
              </a:ext>
            </a:extLst>
          </p:cNvPr>
          <p:cNvSpPr/>
          <p:nvPr/>
        </p:nvSpPr>
        <p:spPr>
          <a:xfrm>
            <a:off x="8882704" y="4128380"/>
            <a:ext cx="233546"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B5CB5E-8651-6BC1-39F1-B40D2A0C297B}"/>
              </a:ext>
            </a:extLst>
          </p:cNvPr>
          <p:cNvSpPr/>
          <p:nvPr/>
        </p:nvSpPr>
        <p:spPr>
          <a:xfrm>
            <a:off x="8989829" y="3889716"/>
            <a:ext cx="562234" cy="642796"/>
          </a:xfrm>
          <a:prstGeom prst="rect">
            <a:avLst/>
          </a:prstGeom>
          <a:solidFill>
            <a:srgbClr val="FFFB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71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a:xfrm>
            <a:off x="581194" y="965957"/>
            <a:ext cx="11029616" cy="1188720"/>
          </a:xfrm>
        </p:spPr>
        <p:txBody>
          <a:bodyPr>
            <a:normAutofit fontScale="90000"/>
          </a:bodyPr>
          <a:lstStyle/>
          <a:p>
            <a:pPr algn="ctr"/>
            <a:r>
              <a:rPr lang="en-US" sz="4000" b="1" dirty="0">
                <a:latin typeface="Calibri" panose="020F0502020204030204" pitchFamily="34" charset="0"/>
                <a:cs typeface="Calibri" panose="020F0502020204030204" pitchFamily="34" charset="0"/>
              </a:rPr>
              <a:t>Motivation for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Delivering Data &amp; Tools Online</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5</a:t>
            </a:fld>
            <a:endParaRPr lang="en-US" dirty="0"/>
          </a:p>
        </p:txBody>
      </p:sp>
      <p:pic>
        <p:nvPicPr>
          <p:cNvPr id="5" name="Picture 4" descr="A close-up of a data collection&#10;&#10;Description automatically generated">
            <a:extLst>
              <a:ext uri="{FF2B5EF4-FFF2-40B4-BE49-F238E27FC236}">
                <a16:creationId xmlns:a16="http://schemas.microsoft.com/office/drawing/2014/main" id="{696BCB13-1447-1367-434F-DF210C5DAE92}"/>
              </a:ext>
            </a:extLst>
          </p:cNvPr>
          <p:cNvPicPr>
            <a:picLocks noChangeAspect="1"/>
          </p:cNvPicPr>
          <p:nvPr/>
        </p:nvPicPr>
        <p:blipFill>
          <a:blip r:embed="rId3"/>
          <a:stretch>
            <a:fillRect/>
          </a:stretch>
        </p:blipFill>
        <p:spPr>
          <a:xfrm>
            <a:off x="708852" y="2401226"/>
            <a:ext cx="10774296" cy="4022688"/>
          </a:xfrm>
          <a:prstGeom prst="rect">
            <a:avLst/>
          </a:prstGeom>
        </p:spPr>
      </p:pic>
    </p:spTree>
    <p:extLst>
      <p:ext uri="{BB962C8B-B14F-4D97-AF65-F5344CB8AC3E}">
        <p14:creationId xmlns:p14="http://schemas.microsoft.com/office/powerpoint/2010/main" val="72821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p:txBody>
          <a:bodyPr>
            <a:normAutofit/>
          </a:bodyPr>
          <a:lstStyle/>
          <a:p>
            <a:pPr algn="ctr"/>
            <a:r>
              <a:rPr lang="en-US" sz="4600" b="1" dirty="0">
                <a:latin typeface="Calibri" panose="020F0502020204030204" pitchFamily="34" charset="0"/>
                <a:cs typeface="Calibri" panose="020F0502020204030204" pitchFamily="34" charset="0"/>
              </a:rPr>
              <a:t>Collaboration &amp; Co-creation</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6</a:t>
            </a:fld>
            <a:endParaRPr lang="en-US" dirty="0"/>
          </a:p>
        </p:txBody>
      </p:sp>
      <p:pic>
        <p:nvPicPr>
          <p:cNvPr id="5" name="Picture 4" descr="A diagram of data processing&#10;&#10;Description automatically generated">
            <a:extLst>
              <a:ext uri="{FF2B5EF4-FFF2-40B4-BE49-F238E27FC236}">
                <a16:creationId xmlns:a16="http://schemas.microsoft.com/office/drawing/2014/main" id="{28C0DE9C-B44F-9AF8-F4DB-4F0C2F9B378E}"/>
              </a:ext>
            </a:extLst>
          </p:cNvPr>
          <p:cNvPicPr>
            <a:picLocks noChangeAspect="1"/>
          </p:cNvPicPr>
          <p:nvPr/>
        </p:nvPicPr>
        <p:blipFill>
          <a:blip r:embed="rId3"/>
          <a:stretch>
            <a:fillRect/>
          </a:stretch>
        </p:blipFill>
        <p:spPr>
          <a:xfrm>
            <a:off x="581190" y="2211597"/>
            <a:ext cx="5514810" cy="4212317"/>
          </a:xfrm>
          <a:prstGeom prst="rect">
            <a:avLst/>
          </a:prstGeom>
        </p:spPr>
      </p:pic>
    </p:spTree>
    <p:extLst>
      <p:ext uri="{BB962C8B-B14F-4D97-AF65-F5344CB8AC3E}">
        <p14:creationId xmlns:p14="http://schemas.microsoft.com/office/powerpoint/2010/main" val="58712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p:txBody>
          <a:bodyPr>
            <a:normAutofit/>
          </a:bodyPr>
          <a:lstStyle/>
          <a:p>
            <a:pPr algn="ctr"/>
            <a:r>
              <a:rPr lang="en-US" sz="4600" b="1" dirty="0">
                <a:latin typeface="Calibri" panose="020F0502020204030204" pitchFamily="34" charset="0"/>
                <a:cs typeface="Calibri" panose="020F0502020204030204" pitchFamily="34" charset="0"/>
              </a:rPr>
              <a:t>Collaboration &amp; Co-creation</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7</a:t>
            </a:fld>
            <a:endParaRPr lang="en-US" dirty="0"/>
          </a:p>
        </p:txBody>
      </p:sp>
      <p:pic>
        <p:nvPicPr>
          <p:cNvPr id="5" name="Picture 4" descr="A diagram of a process&#10;&#10;Description automatically generated">
            <a:extLst>
              <a:ext uri="{FF2B5EF4-FFF2-40B4-BE49-F238E27FC236}">
                <a16:creationId xmlns:a16="http://schemas.microsoft.com/office/drawing/2014/main" id="{849B7EB4-B2FD-226E-F23D-F5D5CCFA5946}"/>
              </a:ext>
            </a:extLst>
          </p:cNvPr>
          <p:cNvPicPr>
            <a:picLocks noChangeAspect="1"/>
          </p:cNvPicPr>
          <p:nvPr/>
        </p:nvPicPr>
        <p:blipFill>
          <a:blip r:embed="rId3"/>
          <a:stretch>
            <a:fillRect/>
          </a:stretch>
        </p:blipFill>
        <p:spPr>
          <a:xfrm>
            <a:off x="3362084" y="2172755"/>
            <a:ext cx="5467831" cy="4184284"/>
          </a:xfrm>
          <a:prstGeom prst="rect">
            <a:avLst/>
          </a:prstGeom>
        </p:spPr>
      </p:pic>
    </p:spTree>
    <p:extLst>
      <p:ext uri="{BB962C8B-B14F-4D97-AF65-F5344CB8AC3E}">
        <p14:creationId xmlns:p14="http://schemas.microsoft.com/office/powerpoint/2010/main" val="355924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p:txBody>
          <a:bodyPr>
            <a:normAutofit/>
          </a:bodyPr>
          <a:lstStyle/>
          <a:p>
            <a:pPr algn="ctr"/>
            <a:r>
              <a:rPr lang="en-US" sz="4600" b="1" dirty="0">
                <a:latin typeface="Calibri" panose="020F0502020204030204" pitchFamily="34" charset="0"/>
                <a:cs typeface="Calibri" panose="020F0502020204030204" pitchFamily="34" charset="0"/>
              </a:rPr>
              <a:t>Collaboration &amp; Co-creation</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8</a:t>
            </a:fld>
            <a:endParaRPr lang="en-US" dirty="0"/>
          </a:p>
        </p:txBody>
      </p:sp>
      <p:pic>
        <p:nvPicPr>
          <p:cNvPr id="5" name="Picture 4" descr="A diagram of a process&#10;&#10;Description automatically generated">
            <a:extLst>
              <a:ext uri="{FF2B5EF4-FFF2-40B4-BE49-F238E27FC236}">
                <a16:creationId xmlns:a16="http://schemas.microsoft.com/office/drawing/2014/main" id="{50630C7B-4E9D-3026-D419-DF4B976F4D3E}"/>
              </a:ext>
            </a:extLst>
          </p:cNvPr>
          <p:cNvPicPr>
            <a:picLocks noChangeAspect="1"/>
          </p:cNvPicPr>
          <p:nvPr/>
        </p:nvPicPr>
        <p:blipFill>
          <a:blip r:embed="rId3"/>
          <a:stretch>
            <a:fillRect/>
          </a:stretch>
        </p:blipFill>
        <p:spPr>
          <a:xfrm>
            <a:off x="6386285" y="2130021"/>
            <a:ext cx="5491867" cy="4210826"/>
          </a:xfrm>
          <a:prstGeom prst="rect">
            <a:avLst/>
          </a:prstGeom>
        </p:spPr>
      </p:pic>
    </p:spTree>
    <p:extLst>
      <p:ext uri="{BB962C8B-B14F-4D97-AF65-F5344CB8AC3E}">
        <p14:creationId xmlns:p14="http://schemas.microsoft.com/office/powerpoint/2010/main" val="1860247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5F29-8607-1B44-EEB8-796A6AAF241C}"/>
              </a:ext>
            </a:extLst>
          </p:cNvPr>
          <p:cNvSpPr>
            <a:spLocks noGrp="1"/>
          </p:cNvSpPr>
          <p:nvPr>
            <p:ph type="title"/>
          </p:nvPr>
        </p:nvSpPr>
        <p:spPr/>
        <p:txBody>
          <a:bodyPr>
            <a:normAutofit/>
          </a:bodyPr>
          <a:lstStyle/>
          <a:p>
            <a:pPr algn="ctr"/>
            <a:r>
              <a:rPr lang="en-US" sz="4600" b="1" dirty="0">
                <a:latin typeface="Calibri" panose="020F0502020204030204" pitchFamily="34" charset="0"/>
                <a:cs typeface="Calibri" panose="020F0502020204030204" pitchFamily="34" charset="0"/>
              </a:rPr>
              <a:t>Collaboration &amp; Co-creation</a:t>
            </a:r>
          </a:p>
        </p:txBody>
      </p:sp>
      <p:sp>
        <p:nvSpPr>
          <p:cNvPr id="4" name="Slide Number Placeholder 3">
            <a:extLst>
              <a:ext uri="{FF2B5EF4-FFF2-40B4-BE49-F238E27FC236}">
                <a16:creationId xmlns:a16="http://schemas.microsoft.com/office/drawing/2014/main" id="{B3606B0C-0B62-3ED9-42BA-33A1C1E81407}"/>
              </a:ext>
            </a:extLst>
          </p:cNvPr>
          <p:cNvSpPr>
            <a:spLocks noGrp="1"/>
          </p:cNvSpPr>
          <p:nvPr>
            <p:ph type="sldNum" sz="quarter" idx="12"/>
          </p:nvPr>
        </p:nvSpPr>
        <p:spPr/>
        <p:txBody>
          <a:bodyPr/>
          <a:lstStyle/>
          <a:p>
            <a:fld id="{EAEDD658-BB01-0342-9404-4143FC036160}" type="slidenum">
              <a:rPr lang="en-US" smtClean="0"/>
              <a:t>9</a:t>
            </a:fld>
            <a:endParaRPr lang="en-US" dirty="0"/>
          </a:p>
        </p:txBody>
      </p:sp>
      <p:pic>
        <p:nvPicPr>
          <p:cNvPr id="5" name="Picture 4" descr="A diagram of a process&#10;&#10;Description automatically generated">
            <a:extLst>
              <a:ext uri="{FF2B5EF4-FFF2-40B4-BE49-F238E27FC236}">
                <a16:creationId xmlns:a16="http://schemas.microsoft.com/office/drawing/2014/main" id="{BCC3EA4F-B302-6FA7-7CA8-BF9451B5B6E6}"/>
              </a:ext>
            </a:extLst>
          </p:cNvPr>
          <p:cNvPicPr>
            <a:picLocks noChangeAspect="1"/>
          </p:cNvPicPr>
          <p:nvPr/>
        </p:nvPicPr>
        <p:blipFill>
          <a:blip r:embed="rId3"/>
          <a:stretch>
            <a:fillRect/>
          </a:stretch>
        </p:blipFill>
        <p:spPr>
          <a:xfrm>
            <a:off x="312064" y="2544034"/>
            <a:ext cx="11567872" cy="2944634"/>
          </a:xfrm>
          <a:prstGeom prst="rect">
            <a:avLst/>
          </a:prstGeom>
        </p:spPr>
      </p:pic>
    </p:spTree>
    <p:extLst>
      <p:ext uri="{BB962C8B-B14F-4D97-AF65-F5344CB8AC3E}">
        <p14:creationId xmlns:p14="http://schemas.microsoft.com/office/powerpoint/2010/main" val="343242829"/>
      </p:ext>
    </p:extLst>
  </p:cSld>
  <p:clrMapOvr>
    <a:masterClrMapping/>
  </p:clrMapOvr>
</p:sld>
</file>

<file path=ppt/theme/theme1.xml><?xml version="1.0" encoding="utf-8"?>
<a:theme xmlns:a="http://schemas.openxmlformats.org/drawingml/2006/main" name="Dividend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18749</TotalTime>
  <Words>3512</Words>
  <Application>Microsoft Office PowerPoint</Application>
  <PresentationFormat>Widescreen</PresentationFormat>
  <Paragraphs>389</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Alegreya Medium</vt:lpstr>
      <vt:lpstr>Arial</vt:lpstr>
      <vt:lpstr>Calibri</vt:lpstr>
      <vt:lpstr>Tw Cen MT</vt:lpstr>
      <vt:lpstr>Twentieth Century</vt:lpstr>
      <vt:lpstr>Wingdings 2</vt:lpstr>
      <vt:lpstr>DividendVTI</vt:lpstr>
      <vt:lpstr>PowerPoint Presentation</vt:lpstr>
      <vt:lpstr>Open data &amp;  data management  Perspectives  from SacPAS</vt:lpstr>
      <vt:lpstr>Motivation for  Delivering Data &amp; Tools Online</vt:lpstr>
      <vt:lpstr>Motivation for  Delivering Data &amp; Tools Online</vt:lpstr>
      <vt:lpstr>Motivation for  Delivering Data &amp; Tools Online</vt:lpstr>
      <vt:lpstr>Collaboration &amp; Co-creation</vt:lpstr>
      <vt:lpstr>Collaboration &amp; Co-creation</vt:lpstr>
      <vt:lpstr>Collaboration &amp; Co-creation</vt:lpstr>
      <vt:lpstr>Collaboration &amp; Co-creation</vt:lpstr>
      <vt:lpstr>SacPAS</vt:lpstr>
      <vt:lpstr>FAIR principles</vt:lpstr>
      <vt:lpstr>CARE principles</vt:lpstr>
      <vt:lpstr>What open data looks like  in practice with SacPAS</vt:lpstr>
      <vt:lpstr>PowerPoint Presentation</vt:lpstr>
      <vt:lpstr>PowerPoint Presentation</vt:lpstr>
      <vt:lpstr>PowerPoint Presentation</vt:lpstr>
      <vt:lpstr>PowerPoint Presentation</vt:lpstr>
      <vt:lpstr>What database management looks like in practice  with SacPAS</vt:lpstr>
      <vt:lpstr>  Examples</vt:lpstr>
      <vt:lpstr>How To Increase Efficiency Of Sharing Data </vt:lpstr>
      <vt:lpstr>PowerPoint Presentation</vt:lpstr>
      <vt:lpstr>PowerPoint Presentation</vt:lpstr>
      <vt:lpstr>How To Increase Efficiency Of Sharing Data </vt:lpstr>
      <vt:lpstr>Data sharing: pathways across a range of efficiencies  (see DBM handout #3)</vt:lpstr>
      <vt:lpstr>PowerPoint Presentation</vt:lpstr>
      <vt:lpstr>Open data &amp;  data management  Perspectives  from SacPAS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L. Gosselin</dc:creator>
  <cp:lastModifiedBy>Susannah L. Iltis</cp:lastModifiedBy>
  <cp:revision>120</cp:revision>
  <cp:lastPrinted>2023-12-11T17:09:13Z</cp:lastPrinted>
  <dcterms:created xsi:type="dcterms:W3CDTF">2023-10-31T21:24:00Z</dcterms:created>
  <dcterms:modified xsi:type="dcterms:W3CDTF">2023-12-12T17:39:56Z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