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6" r:id="rId4"/>
  </p:sldMasterIdLst>
  <p:notesMasterIdLst>
    <p:notesMasterId r:id="rId19"/>
  </p:notesMasterIdLst>
  <p:sldIdLst>
    <p:sldId id="256" r:id="rId5"/>
    <p:sldId id="257" r:id="rId6"/>
    <p:sldId id="271" r:id="rId7"/>
    <p:sldId id="268" r:id="rId8"/>
    <p:sldId id="258" r:id="rId9"/>
    <p:sldId id="259" r:id="rId10"/>
    <p:sldId id="260" r:id="rId11"/>
    <p:sldId id="261" r:id="rId12"/>
    <p:sldId id="262" r:id="rId13"/>
    <p:sldId id="263" r:id="rId14"/>
    <p:sldId id="265" r:id="rId15"/>
    <p:sldId id="267" r:id="rId16"/>
    <p:sldId id="266" r:id="rId17"/>
    <p:sldId id="26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E6BE94F-AE73-1E87-0A58-007B9532EE79}" name="Jennifer L. Gosselin" initials="" userId="S::gosselin@uw.edu::b9cd3205-3acf-42bf-bd9f-d7dc1b53095c" providerId="AD"/>
  <p188:author id="{5F3AD563-22E2-8B50-DBCE-D3550A3744C4}" name="Kegel, Erika M" initials="KEM" userId="S::EKegel@usbr.gov::bac197e0-d800-4fce-8b97-21700047ceb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E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529" autoAdjust="0"/>
    <p:restoredTop sz="84041" autoAdjust="0"/>
  </p:normalViewPr>
  <p:slideViewPr>
    <p:cSldViewPr snapToGrid="0">
      <p:cViewPr varScale="1">
        <p:scale>
          <a:sx n="83" d="100"/>
          <a:sy n="83" d="100"/>
        </p:scale>
        <p:origin x="40" y="2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113AEE-3D9E-344D-8F61-94180A16DEB2}" type="datetimeFigureOut">
              <a:rPr lang="en-US" smtClean="0"/>
              <a:t>12/12/2023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4CF5C9-5D3A-B043-9FBD-7EB442CE4B42}" type="slidenum">
              <a:rPr lang="en-US" smtClean="0"/>
              <a:t>‹#›</a:t>
            </a:fld>
            <a:endParaRPr lang="en-US"/>
          </a:p>
        </p:txBody>
      </p:sp>
    </p:spTree>
    <p:extLst>
      <p:ext uri="{BB962C8B-B14F-4D97-AF65-F5344CB8AC3E}">
        <p14:creationId xmlns:p14="http://schemas.microsoft.com/office/powerpoint/2010/main" val="1707799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4CF5C9-5D3A-B043-9FBD-7EB442CE4B42}" type="slidenum">
              <a:rPr lang="en-US" smtClean="0"/>
              <a:t>1</a:t>
            </a:fld>
            <a:endParaRPr lang="en-US"/>
          </a:p>
        </p:txBody>
      </p:sp>
    </p:spTree>
    <p:extLst>
      <p:ext uri="{BB962C8B-B14F-4D97-AF65-F5344CB8AC3E}">
        <p14:creationId xmlns:p14="http://schemas.microsoft.com/office/powerpoint/2010/main" val="4019511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4CF5C9-5D3A-B043-9FBD-7EB442CE4B42}" type="slidenum">
              <a:rPr lang="en-US" smtClean="0"/>
              <a:t>3</a:t>
            </a:fld>
            <a:endParaRPr lang="en-US"/>
          </a:p>
        </p:txBody>
      </p:sp>
    </p:spTree>
    <p:extLst>
      <p:ext uri="{BB962C8B-B14F-4D97-AF65-F5344CB8AC3E}">
        <p14:creationId xmlns:p14="http://schemas.microsoft.com/office/powerpoint/2010/main" val="3704531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4CF5C9-5D3A-B043-9FBD-7EB442CE4B42}" type="slidenum">
              <a:rPr lang="en-US" smtClean="0"/>
              <a:t>5</a:t>
            </a:fld>
            <a:endParaRPr lang="en-US"/>
          </a:p>
        </p:txBody>
      </p:sp>
    </p:spTree>
    <p:extLst>
      <p:ext uri="{BB962C8B-B14F-4D97-AF65-F5344CB8AC3E}">
        <p14:creationId xmlns:p14="http://schemas.microsoft.com/office/powerpoint/2010/main" val="1048095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~100 lines of code to monitor website for new file and retrieve it; ~350 lines of code to extract worksheet data and parse and format it for use</a:t>
            </a:r>
            <a:endParaRPr lang="en-US" dirty="0">
              <a:effectLst/>
            </a:endParaRPr>
          </a:p>
          <a:p>
            <a:pPr rtl="0">
              <a:spcBef>
                <a:spcPts val="0"/>
              </a:spcBef>
              <a:spcAft>
                <a:spcPts val="0"/>
              </a:spcAft>
            </a:pPr>
            <a:br>
              <a:rPr lang="en-US"/>
            </a:br>
            <a:r>
              <a:rPr lang="en-US" sz="1800" b="0" i="0" u="none" strike="noStrike">
                <a:solidFill>
                  <a:srgbClr val="000000"/>
                </a:solidFill>
                <a:effectLst/>
                <a:latin typeface="Calibri" panose="020F0502020204030204" pitchFamily="34" charset="0"/>
              </a:rPr>
              <a:t>SacPAS builds process to extract data from worksheet and format for internal/back-end processes to support database, visualizations, data queries and reports</a:t>
            </a:r>
            <a:endParaRPr lang="en-US">
              <a:effectLst/>
            </a:endParaRPr>
          </a:p>
          <a:p>
            <a:endParaRPr lang="en-US"/>
          </a:p>
        </p:txBody>
      </p:sp>
      <p:sp>
        <p:nvSpPr>
          <p:cNvPr id="4" name="Slide Number Placeholder 3"/>
          <p:cNvSpPr>
            <a:spLocks noGrp="1"/>
          </p:cNvSpPr>
          <p:nvPr>
            <p:ph type="sldNum" sz="quarter" idx="5"/>
          </p:nvPr>
        </p:nvSpPr>
        <p:spPr/>
        <p:txBody>
          <a:bodyPr/>
          <a:lstStyle/>
          <a:p>
            <a:fld id="{424CF5C9-5D3A-B043-9FBD-7EB442CE4B42}" type="slidenum">
              <a:rPr lang="en-US" smtClean="0"/>
              <a:t>10</a:t>
            </a:fld>
            <a:endParaRPr lang="en-US"/>
          </a:p>
        </p:txBody>
      </p:sp>
    </p:spTree>
    <p:extLst>
      <p:ext uri="{BB962C8B-B14F-4D97-AF65-F5344CB8AC3E}">
        <p14:creationId xmlns:p14="http://schemas.microsoft.com/office/powerpoint/2010/main" val="1215922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C81A0-FB7A-4357-8B37-1EC930D1E098}"/>
              </a:ext>
            </a:extLst>
          </p:cNvPr>
          <p:cNvSpPr>
            <a:spLocks noGrp="1"/>
          </p:cNvSpPr>
          <p:nvPr>
            <p:ph type="ctrTitle"/>
          </p:nvPr>
        </p:nvSpPr>
        <p:spPr>
          <a:xfrm>
            <a:off x="762000" y="1523999"/>
            <a:ext cx="10668000" cy="1985963"/>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D3C075C-7238-4F43-87E7-63A35BE6900C}"/>
              </a:ext>
            </a:extLst>
          </p:cNvPr>
          <p:cNvSpPr>
            <a:spLocks noGrp="1"/>
          </p:cNvSpPr>
          <p:nvPr>
            <p:ph type="subTitle" idx="1"/>
          </p:nvPr>
        </p:nvSpPr>
        <p:spPr>
          <a:xfrm>
            <a:off x="762000" y="3809999"/>
            <a:ext cx="10667998" cy="19859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AB67EEB-ABA8-4DA9-803B-0C6CD8A1284C}"/>
              </a:ext>
            </a:extLst>
          </p:cNvPr>
          <p:cNvSpPr>
            <a:spLocks noGrp="1"/>
          </p:cNvSpPr>
          <p:nvPr>
            <p:ph type="dt" sz="half" idx="10"/>
          </p:nvPr>
        </p:nvSpPr>
        <p:spPr/>
        <p:txBody>
          <a:bodyPr anchor="b" anchorCtr="0"/>
          <a:lstStyle/>
          <a:p>
            <a:fld id="{F4D57BDD-E64A-4D27-8978-82FFCA18A12C}" type="datetimeFigureOut">
              <a:rPr lang="en-US" smtClean="0"/>
              <a:t>12/12/2023</a:t>
            </a:fld>
            <a:endParaRPr lang="en-US"/>
          </a:p>
        </p:txBody>
      </p:sp>
      <p:sp>
        <p:nvSpPr>
          <p:cNvPr id="5" name="Footer Placeholder 4">
            <a:extLst>
              <a:ext uri="{FF2B5EF4-FFF2-40B4-BE49-F238E27FC236}">
                <a16:creationId xmlns:a16="http://schemas.microsoft.com/office/drawing/2014/main" id="{0FCFD314-1E75-41B9-A585-4F4A32A347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0CC8E8-C649-4A81-BF53-F078B2A98453}"/>
              </a:ext>
            </a:extLst>
          </p:cNvPr>
          <p:cNvSpPr>
            <a:spLocks noGrp="1"/>
          </p:cNvSpPr>
          <p:nvPr>
            <p:ph type="sldNum" sz="quarter" idx="12"/>
          </p:nvPr>
        </p:nvSpPr>
        <p:spPr/>
        <p:txBody>
          <a:bodyPr/>
          <a:lstStyle/>
          <a:p>
            <a:fld id="{D643A852-0206-46AC-B0EB-645612933129}" type="slidenum">
              <a:rPr lang="en-US" smtClean="0"/>
              <a:t>‹#›</a:t>
            </a:fld>
            <a:endParaRPr lang="en-US" dirty="0"/>
          </a:p>
        </p:txBody>
      </p:sp>
    </p:spTree>
    <p:extLst>
      <p:ext uri="{BB962C8B-B14F-4D97-AF65-F5344CB8AC3E}">
        <p14:creationId xmlns:p14="http://schemas.microsoft.com/office/powerpoint/2010/main" val="1645544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CE73F-2F7C-4941-9B13-ACB43A4983EC}"/>
              </a:ext>
            </a:extLst>
          </p:cNvPr>
          <p:cNvSpPr>
            <a:spLocks noGrp="1"/>
          </p:cNvSpPr>
          <p:nvPr>
            <p:ph type="title"/>
          </p:nvPr>
        </p:nvSpPr>
        <p:spPr>
          <a:xfrm>
            <a:off x="762000" y="1524000"/>
            <a:ext cx="9144000" cy="1523999"/>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8BC107E-F2BE-4057-B06B-1E50FD12B561}"/>
              </a:ext>
            </a:extLst>
          </p:cNvPr>
          <p:cNvSpPr>
            <a:spLocks noGrp="1"/>
          </p:cNvSpPr>
          <p:nvPr>
            <p:ph type="body" orient="vert" idx="1"/>
          </p:nvPr>
        </p:nvSpPr>
        <p:spPr>
          <a:xfrm>
            <a:off x="762000" y="3048000"/>
            <a:ext cx="10668000" cy="304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B9D7D8-1932-4215-A6E0-C16DA0DDB8B8}"/>
              </a:ext>
            </a:extLst>
          </p:cNvPr>
          <p:cNvSpPr>
            <a:spLocks noGrp="1"/>
          </p:cNvSpPr>
          <p:nvPr>
            <p:ph type="dt" sz="half" idx="10"/>
          </p:nvPr>
        </p:nvSpPr>
        <p:spPr/>
        <p:txBody>
          <a:bodyPr/>
          <a:lstStyle/>
          <a:p>
            <a:fld id="{F4D57BDD-E64A-4D27-8978-82FFCA18A12C}" type="datetimeFigureOut">
              <a:rPr lang="en-US" smtClean="0"/>
              <a:t>12/12/2023</a:t>
            </a:fld>
            <a:endParaRPr lang="en-US"/>
          </a:p>
        </p:txBody>
      </p:sp>
      <p:sp>
        <p:nvSpPr>
          <p:cNvPr id="5" name="Footer Placeholder 4">
            <a:extLst>
              <a:ext uri="{FF2B5EF4-FFF2-40B4-BE49-F238E27FC236}">
                <a16:creationId xmlns:a16="http://schemas.microsoft.com/office/drawing/2014/main" id="{4378B662-65E3-47B2-AD95-B041B57F3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93DBC5-88B5-4F2A-A0E3-752CB421737A}"/>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744256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6599DF-5B13-4800-ADD7-3A2A2F1C4889}"/>
              </a:ext>
            </a:extLst>
          </p:cNvPr>
          <p:cNvSpPr>
            <a:spLocks noGrp="1"/>
          </p:cNvSpPr>
          <p:nvPr>
            <p:ph type="title" orient="vert"/>
          </p:nvPr>
        </p:nvSpPr>
        <p:spPr>
          <a:xfrm>
            <a:off x="8724900" y="1523999"/>
            <a:ext cx="2705100" cy="4572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191E12-22D9-4DA9-A336-EA6A8B9B55B8}"/>
              </a:ext>
            </a:extLst>
          </p:cNvPr>
          <p:cNvSpPr>
            <a:spLocks noGrp="1"/>
          </p:cNvSpPr>
          <p:nvPr>
            <p:ph type="body" orient="vert" idx="1"/>
          </p:nvPr>
        </p:nvSpPr>
        <p:spPr>
          <a:xfrm>
            <a:off x="762000" y="1524000"/>
            <a:ext cx="76200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22A1D5-B7EF-43A4-81EF-B5A7EA35616B}"/>
              </a:ext>
            </a:extLst>
          </p:cNvPr>
          <p:cNvSpPr>
            <a:spLocks noGrp="1"/>
          </p:cNvSpPr>
          <p:nvPr>
            <p:ph type="dt" sz="half" idx="10"/>
          </p:nvPr>
        </p:nvSpPr>
        <p:spPr/>
        <p:txBody>
          <a:bodyPr/>
          <a:lstStyle/>
          <a:p>
            <a:fld id="{F4D57BDD-E64A-4D27-8978-82FFCA18A12C}" type="datetimeFigureOut">
              <a:rPr lang="en-US" smtClean="0"/>
              <a:t>12/12/2023</a:t>
            </a:fld>
            <a:endParaRPr lang="en-US"/>
          </a:p>
        </p:txBody>
      </p:sp>
      <p:sp>
        <p:nvSpPr>
          <p:cNvPr id="5" name="Footer Placeholder 4">
            <a:extLst>
              <a:ext uri="{FF2B5EF4-FFF2-40B4-BE49-F238E27FC236}">
                <a16:creationId xmlns:a16="http://schemas.microsoft.com/office/drawing/2014/main" id="{66809DFB-4410-42BF-B886-C984E3A53F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6487E8-E9A0-429E-88E5-34B1BE86BD23}"/>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82037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6A6A6-C260-4F8B-99DF-249C907BE5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36F8CB-5C97-4437-A672-4E43D0E5AE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90C990-05C1-4ECD-A899-722057AEA630}"/>
              </a:ext>
            </a:extLst>
          </p:cNvPr>
          <p:cNvSpPr>
            <a:spLocks noGrp="1"/>
          </p:cNvSpPr>
          <p:nvPr>
            <p:ph type="dt" sz="half" idx="10"/>
          </p:nvPr>
        </p:nvSpPr>
        <p:spPr/>
        <p:txBody>
          <a:bodyPr/>
          <a:lstStyle/>
          <a:p>
            <a:fld id="{F4D57BDD-E64A-4D27-8978-82FFCA18A12C}" type="datetimeFigureOut">
              <a:rPr lang="en-US" smtClean="0"/>
              <a:t>12/12/2023</a:t>
            </a:fld>
            <a:endParaRPr lang="en-US"/>
          </a:p>
        </p:txBody>
      </p:sp>
      <p:sp>
        <p:nvSpPr>
          <p:cNvPr id="5" name="Footer Placeholder 4">
            <a:extLst>
              <a:ext uri="{FF2B5EF4-FFF2-40B4-BE49-F238E27FC236}">
                <a16:creationId xmlns:a16="http://schemas.microsoft.com/office/drawing/2014/main" id="{C5E9811C-37A0-4DD1-8607-EFD4226E5D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CAB506-9570-4D3E-804F-A184A73DBCE6}"/>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4067758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569B8-DEA4-4F12-9078-ECD731F2AC92}"/>
              </a:ext>
            </a:extLst>
          </p:cNvPr>
          <p:cNvSpPr>
            <a:spLocks noGrp="1"/>
          </p:cNvSpPr>
          <p:nvPr>
            <p:ph type="title"/>
          </p:nvPr>
        </p:nvSpPr>
        <p:spPr>
          <a:xfrm>
            <a:off x="762000" y="1530351"/>
            <a:ext cx="10668000" cy="2279650"/>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0D1F3B-E79C-4822-999D-205B0E76C66F}"/>
              </a:ext>
            </a:extLst>
          </p:cNvPr>
          <p:cNvSpPr>
            <a:spLocks noGrp="1"/>
          </p:cNvSpPr>
          <p:nvPr>
            <p:ph type="body" idx="1"/>
          </p:nvPr>
        </p:nvSpPr>
        <p:spPr>
          <a:xfrm>
            <a:off x="762000" y="4589464"/>
            <a:ext cx="10668000" cy="118318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145166-621E-4C71-A40F-64E514536729}"/>
              </a:ext>
            </a:extLst>
          </p:cNvPr>
          <p:cNvSpPr>
            <a:spLocks noGrp="1"/>
          </p:cNvSpPr>
          <p:nvPr>
            <p:ph type="dt" sz="half" idx="10"/>
          </p:nvPr>
        </p:nvSpPr>
        <p:spPr/>
        <p:txBody>
          <a:bodyPr/>
          <a:lstStyle/>
          <a:p>
            <a:fld id="{F4D57BDD-E64A-4D27-8978-82FFCA18A12C}" type="datetimeFigureOut">
              <a:rPr lang="en-US" smtClean="0"/>
              <a:t>12/12/2023</a:t>
            </a:fld>
            <a:endParaRPr lang="en-US"/>
          </a:p>
        </p:txBody>
      </p:sp>
      <p:sp>
        <p:nvSpPr>
          <p:cNvPr id="5" name="Footer Placeholder 4">
            <a:extLst>
              <a:ext uri="{FF2B5EF4-FFF2-40B4-BE49-F238E27FC236}">
                <a16:creationId xmlns:a16="http://schemas.microsoft.com/office/drawing/2014/main" id="{44B8A175-E39F-477F-997B-99FF8677A5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69115F-5456-4FA3-8484-B1806E7C48C7}"/>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552663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BC5C-CCF0-4BA5-B102-213AC6FD5A48}"/>
              </a:ext>
            </a:extLst>
          </p:cNvPr>
          <p:cNvSpPr>
            <a:spLocks noGrp="1"/>
          </p:cNvSpPr>
          <p:nvPr>
            <p:ph type="title"/>
          </p:nvPr>
        </p:nvSpPr>
        <p:spPr>
          <a:xfrm>
            <a:off x="762000" y="1524000"/>
            <a:ext cx="9144000" cy="126364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2237E63-3B4F-4C2F-A87C-9533227EB684}"/>
              </a:ext>
            </a:extLst>
          </p:cNvPr>
          <p:cNvSpPr>
            <a:spLocks noGrp="1"/>
          </p:cNvSpPr>
          <p:nvPr>
            <p:ph sz="half" idx="1"/>
          </p:nvPr>
        </p:nvSpPr>
        <p:spPr>
          <a:xfrm>
            <a:off x="762000" y="3048000"/>
            <a:ext cx="4572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78ACE3E-2FED-4289-B138-3EC2826909F5}"/>
              </a:ext>
            </a:extLst>
          </p:cNvPr>
          <p:cNvSpPr>
            <a:spLocks noGrp="1"/>
          </p:cNvSpPr>
          <p:nvPr>
            <p:ph sz="half" idx="2"/>
          </p:nvPr>
        </p:nvSpPr>
        <p:spPr>
          <a:xfrm>
            <a:off x="6858000" y="3048000"/>
            <a:ext cx="4572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55DB51-20DA-4BEF-90BA-DDD37DC080CF}"/>
              </a:ext>
            </a:extLst>
          </p:cNvPr>
          <p:cNvSpPr>
            <a:spLocks noGrp="1"/>
          </p:cNvSpPr>
          <p:nvPr>
            <p:ph type="dt" sz="half" idx="10"/>
          </p:nvPr>
        </p:nvSpPr>
        <p:spPr/>
        <p:txBody>
          <a:bodyPr/>
          <a:lstStyle/>
          <a:p>
            <a:fld id="{F4D57BDD-E64A-4D27-8978-82FFCA18A12C}" type="datetimeFigureOut">
              <a:rPr lang="en-US" smtClean="0"/>
              <a:t>12/12/2023</a:t>
            </a:fld>
            <a:endParaRPr lang="en-US"/>
          </a:p>
        </p:txBody>
      </p:sp>
      <p:sp>
        <p:nvSpPr>
          <p:cNvPr id="6" name="Footer Placeholder 5">
            <a:extLst>
              <a:ext uri="{FF2B5EF4-FFF2-40B4-BE49-F238E27FC236}">
                <a16:creationId xmlns:a16="http://schemas.microsoft.com/office/drawing/2014/main" id="{506D22E1-F0DB-4CB7-B2E3-D578EEAA6E5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C29146B-54D6-4291-8EA2-6430024824AE}"/>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537036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B4AE7-507A-4E14-96E2-5412FF8EA283}"/>
              </a:ext>
            </a:extLst>
          </p:cNvPr>
          <p:cNvSpPr>
            <a:spLocks noGrp="1"/>
          </p:cNvSpPr>
          <p:nvPr>
            <p:ph type="title"/>
          </p:nvPr>
        </p:nvSpPr>
        <p:spPr>
          <a:xfrm>
            <a:off x="762000" y="1527048"/>
            <a:ext cx="10668000" cy="75895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EDEEE83-2945-4C22-9597-57F1F1262841}"/>
              </a:ext>
            </a:extLst>
          </p:cNvPr>
          <p:cNvSpPr>
            <a:spLocks noGrp="1"/>
          </p:cNvSpPr>
          <p:nvPr>
            <p:ph type="body" idx="1"/>
          </p:nvPr>
        </p:nvSpPr>
        <p:spPr>
          <a:xfrm>
            <a:off x="762000" y="2285999"/>
            <a:ext cx="4572001"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C2494D-AD1D-4CB7-A17C-B69079113D71}"/>
              </a:ext>
            </a:extLst>
          </p:cNvPr>
          <p:cNvSpPr>
            <a:spLocks noGrp="1"/>
          </p:cNvSpPr>
          <p:nvPr>
            <p:ph sz="half" idx="2"/>
          </p:nvPr>
        </p:nvSpPr>
        <p:spPr>
          <a:xfrm>
            <a:off x="762001" y="3059113"/>
            <a:ext cx="4572000"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B23E4950-830D-4EE3-9F51-DD730255E0CD}"/>
              </a:ext>
            </a:extLst>
          </p:cNvPr>
          <p:cNvSpPr>
            <a:spLocks noGrp="1"/>
          </p:cNvSpPr>
          <p:nvPr>
            <p:ph type="body" sz="quarter" idx="3"/>
          </p:nvPr>
        </p:nvSpPr>
        <p:spPr>
          <a:xfrm>
            <a:off x="6857998" y="2286000"/>
            <a:ext cx="4572001"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F244AA-BDAA-4FDD-B742-449DF905730C}"/>
              </a:ext>
            </a:extLst>
          </p:cNvPr>
          <p:cNvSpPr>
            <a:spLocks noGrp="1"/>
          </p:cNvSpPr>
          <p:nvPr>
            <p:ph sz="quarter" idx="4"/>
          </p:nvPr>
        </p:nvSpPr>
        <p:spPr>
          <a:xfrm>
            <a:off x="6858000" y="3059113"/>
            <a:ext cx="4571998"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B78494-ECE0-41D2-97E2-CFAC0434A8B8}"/>
              </a:ext>
            </a:extLst>
          </p:cNvPr>
          <p:cNvSpPr>
            <a:spLocks noGrp="1"/>
          </p:cNvSpPr>
          <p:nvPr>
            <p:ph type="dt" sz="half" idx="10"/>
          </p:nvPr>
        </p:nvSpPr>
        <p:spPr/>
        <p:txBody>
          <a:bodyPr/>
          <a:lstStyle/>
          <a:p>
            <a:fld id="{F4D57BDD-E64A-4D27-8978-82FFCA18A12C}" type="datetimeFigureOut">
              <a:rPr lang="en-US" smtClean="0"/>
              <a:t>12/12/2023</a:t>
            </a:fld>
            <a:endParaRPr lang="en-US"/>
          </a:p>
        </p:txBody>
      </p:sp>
      <p:sp>
        <p:nvSpPr>
          <p:cNvPr id="8" name="Footer Placeholder 7">
            <a:extLst>
              <a:ext uri="{FF2B5EF4-FFF2-40B4-BE49-F238E27FC236}">
                <a16:creationId xmlns:a16="http://schemas.microsoft.com/office/drawing/2014/main" id="{185E4C20-6CC5-4259-B554-B19F1A7AA0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09AB13-CCCC-4074-9B66-CE0B37902E3F}"/>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149111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FB5FF-4FD1-4CE4-BBC5-E6402FE06F0C}"/>
              </a:ext>
            </a:extLst>
          </p:cNvPr>
          <p:cNvSpPr>
            <a:spLocks noGrp="1"/>
          </p:cNvSpPr>
          <p:nvPr>
            <p:ph type="title"/>
          </p:nvPr>
        </p:nvSpPr>
        <p:spPr>
          <a:xfrm>
            <a:off x="762000" y="1524000"/>
            <a:ext cx="9144000" cy="3810000"/>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9E71AAD-C5B9-485B-84DD-60DAFD5F18BC}"/>
              </a:ext>
            </a:extLst>
          </p:cNvPr>
          <p:cNvSpPr>
            <a:spLocks noGrp="1"/>
          </p:cNvSpPr>
          <p:nvPr>
            <p:ph type="dt" sz="half" idx="10"/>
          </p:nvPr>
        </p:nvSpPr>
        <p:spPr/>
        <p:txBody>
          <a:bodyPr/>
          <a:lstStyle/>
          <a:p>
            <a:fld id="{F4D57BDD-E64A-4D27-8978-82FFCA18A12C}" type="datetimeFigureOut">
              <a:rPr lang="en-US" smtClean="0"/>
              <a:t>12/12/2023</a:t>
            </a:fld>
            <a:endParaRPr lang="en-US"/>
          </a:p>
        </p:txBody>
      </p:sp>
      <p:sp>
        <p:nvSpPr>
          <p:cNvPr id="4" name="Footer Placeholder 3">
            <a:extLst>
              <a:ext uri="{FF2B5EF4-FFF2-40B4-BE49-F238E27FC236}">
                <a16:creationId xmlns:a16="http://schemas.microsoft.com/office/drawing/2014/main" id="{9B7CACFF-0406-4EE2-9E8F-F594B952C2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52A47E-1990-4B6B-BCCB-75B6F213A8ED}"/>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948891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C8FE4C-64F1-4C88-9D30-17F8131ED627}"/>
              </a:ext>
            </a:extLst>
          </p:cNvPr>
          <p:cNvSpPr>
            <a:spLocks noGrp="1"/>
          </p:cNvSpPr>
          <p:nvPr>
            <p:ph type="dt" sz="half" idx="10"/>
          </p:nvPr>
        </p:nvSpPr>
        <p:spPr/>
        <p:txBody>
          <a:bodyPr/>
          <a:lstStyle/>
          <a:p>
            <a:fld id="{F4D57BDD-E64A-4D27-8978-82FFCA18A12C}" type="datetimeFigureOut">
              <a:rPr lang="en-US" smtClean="0"/>
              <a:t>12/12/2023</a:t>
            </a:fld>
            <a:endParaRPr lang="en-US"/>
          </a:p>
        </p:txBody>
      </p:sp>
      <p:sp>
        <p:nvSpPr>
          <p:cNvPr id="3" name="Footer Placeholder 2">
            <a:extLst>
              <a:ext uri="{FF2B5EF4-FFF2-40B4-BE49-F238E27FC236}">
                <a16:creationId xmlns:a16="http://schemas.microsoft.com/office/drawing/2014/main" id="{D25D8FB3-6FA4-40A7-BDBF-76CD0F22FE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649F41-A021-4490-BB80-C89DF0293708}"/>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809296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CEF60-874B-45DE-BF65-CF0D08577588}"/>
              </a:ext>
            </a:extLst>
          </p:cNvPr>
          <p:cNvSpPr>
            <a:spLocks noGrp="1"/>
          </p:cNvSpPr>
          <p:nvPr>
            <p:ph type="title"/>
          </p:nvPr>
        </p:nvSpPr>
        <p:spPr>
          <a:xfrm>
            <a:off x="762000" y="1524000"/>
            <a:ext cx="3821113" cy="1524000"/>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CD757B0-722D-425F-8BD4-9CD9093BCBF5}"/>
              </a:ext>
            </a:extLst>
          </p:cNvPr>
          <p:cNvSpPr>
            <a:spLocks noGrp="1"/>
          </p:cNvSpPr>
          <p:nvPr>
            <p:ph idx="1"/>
          </p:nvPr>
        </p:nvSpPr>
        <p:spPr>
          <a:xfrm>
            <a:off x="5334000" y="1524000"/>
            <a:ext cx="6096000" cy="3810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DB0F60-AADF-41C3-8BFC-B405E0A3F9AC}"/>
              </a:ext>
            </a:extLst>
          </p:cNvPr>
          <p:cNvSpPr>
            <a:spLocks noGrp="1"/>
          </p:cNvSpPr>
          <p:nvPr>
            <p:ph type="body" sz="half" idx="2"/>
          </p:nvPr>
        </p:nvSpPr>
        <p:spPr>
          <a:xfrm>
            <a:off x="762000" y="3048000"/>
            <a:ext cx="3821113" cy="304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AB1E11-97B6-42FD-9F45-6EDC3B83FABD}"/>
              </a:ext>
            </a:extLst>
          </p:cNvPr>
          <p:cNvSpPr>
            <a:spLocks noGrp="1"/>
          </p:cNvSpPr>
          <p:nvPr>
            <p:ph type="dt" sz="half" idx="10"/>
          </p:nvPr>
        </p:nvSpPr>
        <p:spPr/>
        <p:txBody>
          <a:bodyPr/>
          <a:lstStyle/>
          <a:p>
            <a:fld id="{F4D57BDD-E64A-4D27-8978-82FFCA18A12C}" type="datetimeFigureOut">
              <a:rPr lang="en-US" smtClean="0"/>
              <a:t>12/12/2023</a:t>
            </a:fld>
            <a:endParaRPr lang="en-US"/>
          </a:p>
        </p:txBody>
      </p:sp>
      <p:sp>
        <p:nvSpPr>
          <p:cNvPr id="6" name="Footer Placeholder 5">
            <a:extLst>
              <a:ext uri="{FF2B5EF4-FFF2-40B4-BE49-F238E27FC236}">
                <a16:creationId xmlns:a16="http://schemas.microsoft.com/office/drawing/2014/main" id="{E14D7DA9-F910-4337-99A2-91F4EA3612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93A2F2-339E-4406-9A90-534A38C5A069}"/>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706975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71599-6E07-4A55-9B93-4CA5EFE3FD76}"/>
              </a:ext>
            </a:extLst>
          </p:cNvPr>
          <p:cNvSpPr>
            <a:spLocks noGrp="1"/>
          </p:cNvSpPr>
          <p:nvPr>
            <p:ph type="title"/>
          </p:nvPr>
        </p:nvSpPr>
        <p:spPr>
          <a:xfrm>
            <a:off x="762001" y="1524000"/>
            <a:ext cx="3810000" cy="15240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2C2D26-DACA-4941-955E-18F7E236758C}"/>
              </a:ext>
            </a:extLst>
          </p:cNvPr>
          <p:cNvSpPr>
            <a:spLocks noGrp="1"/>
          </p:cNvSpPr>
          <p:nvPr>
            <p:ph type="pic" idx="1"/>
          </p:nvPr>
        </p:nvSpPr>
        <p:spPr>
          <a:xfrm>
            <a:off x="5333999" y="1524000"/>
            <a:ext cx="6095999" cy="381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7EDB26D-C5B0-41D6-A75F-F89A87BE243A}"/>
              </a:ext>
            </a:extLst>
          </p:cNvPr>
          <p:cNvSpPr>
            <a:spLocks noGrp="1"/>
          </p:cNvSpPr>
          <p:nvPr>
            <p:ph type="body" sz="half" idx="2"/>
          </p:nvPr>
        </p:nvSpPr>
        <p:spPr>
          <a:xfrm>
            <a:off x="762001" y="3048000"/>
            <a:ext cx="3810000" cy="304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9304B6-48DF-41FA-A089-8C83BBA63673}"/>
              </a:ext>
            </a:extLst>
          </p:cNvPr>
          <p:cNvSpPr>
            <a:spLocks noGrp="1"/>
          </p:cNvSpPr>
          <p:nvPr>
            <p:ph type="dt" sz="half" idx="10"/>
          </p:nvPr>
        </p:nvSpPr>
        <p:spPr/>
        <p:txBody>
          <a:bodyPr/>
          <a:lstStyle/>
          <a:p>
            <a:fld id="{F4D57BDD-E64A-4D27-8978-82FFCA18A12C}" type="datetimeFigureOut">
              <a:rPr lang="en-US" smtClean="0"/>
              <a:t>12/12/2023</a:t>
            </a:fld>
            <a:endParaRPr lang="en-US"/>
          </a:p>
        </p:txBody>
      </p:sp>
      <p:sp>
        <p:nvSpPr>
          <p:cNvPr id="6" name="Footer Placeholder 5">
            <a:extLst>
              <a:ext uri="{FF2B5EF4-FFF2-40B4-BE49-F238E27FC236}">
                <a16:creationId xmlns:a16="http://schemas.microsoft.com/office/drawing/2014/main" id="{14DFB82F-A17A-4BC7-A522-CD934BC35C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CC530C-8824-4BE3-884E-2AFF30B572BC}"/>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80611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1B49B9-8C94-4604-AEEE-CB5051962D27}"/>
              </a:ext>
            </a:extLst>
          </p:cNvPr>
          <p:cNvSpPr>
            <a:spLocks noGrp="1"/>
          </p:cNvSpPr>
          <p:nvPr>
            <p:ph type="title"/>
          </p:nvPr>
        </p:nvSpPr>
        <p:spPr>
          <a:xfrm>
            <a:off x="762000" y="1524000"/>
            <a:ext cx="9144000" cy="1263649"/>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C3204E-CAF5-48A1-928F-757507EC48C4}"/>
              </a:ext>
            </a:extLst>
          </p:cNvPr>
          <p:cNvSpPr>
            <a:spLocks noGrp="1"/>
          </p:cNvSpPr>
          <p:nvPr>
            <p:ph type="body" idx="1"/>
          </p:nvPr>
        </p:nvSpPr>
        <p:spPr>
          <a:xfrm>
            <a:off x="762000" y="3047999"/>
            <a:ext cx="10668000" cy="3048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9540D12-4B42-4790-8677-C9250F3CDDCF}"/>
              </a:ext>
            </a:extLst>
          </p:cNvPr>
          <p:cNvSpPr>
            <a:spLocks noGrp="1"/>
          </p:cNvSpPr>
          <p:nvPr>
            <p:ph type="dt" sz="half" idx="2"/>
          </p:nvPr>
        </p:nvSpPr>
        <p:spPr>
          <a:xfrm>
            <a:off x="762000" y="401594"/>
            <a:ext cx="3048000" cy="365125"/>
          </a:xfrm>
          <a:prstGeom prst="rect">
            <a:avLst/>
          </a:prstGeom>
        </p:spPr>
        <p:txBody>
          <a:bodyPr vert="horz" lIns="91440" tIns="45720" rIns="91440" bIns="45720" rtlCol="0" anchor="b" anchorCtr="0"/>
          <a:lstStyle>
            <a:lvl1pPr algn="l">
              <a:defRPr sz="1000">
                <a:solidFill>
                  <a:schemeClr val="tx1"/>
                </a:solidFill>
              </a:defRPr>
            </a:lvl1pPr>
          </a:lstStyle>
          <a:p>
            <a:fld id="{F4D57BDD-E64A-4D27-8978-82FFCA18A12C}" type="datetimeFigureOut">
              <a:rPr lang="en-US" smtClean="0"/>
              <a:pPr/>
              <a:t>12/12/2023</a:t>
            </a:fld>
            <a:endParaRPr lang="en-US" dirty="0"/>
          </a:p>
        </p:txBody>
      </p:sp>
      <p:sp>
        <p:nvSpPr>
          <p:cNvPr id="5" name="Footer Placeholder 4">
            <a:extLst>
              <a:ext uri="{FF2B5EF4-FFF2-40B4-BE49-F238E27FC236}">
                <a16:creationId xmlns:a16="http://schemas.microsoft.com/office/drawing/2014/main" id="{022B17CD-6C27-4CD1-B20D-EA4B8E54F4FD}"/>
              </a:ext>
            </a:extLst>
          </p:cNvPr>
          <p:cNvSpPr>
            <a:spLocks noGrp="1"/>
          </p:cNvSpPr>
          <p:nvPr>
            <p:ph type="ftr" sz="quarter" idx="3"/>
          </p:nvPr>
        </p:nvSpPr>
        <p:spPr>
          <a:xfrm>
            <a:off x="6858000" y="6096000"/>
            <a:ext cx="4572000" cy="365125"/>
          </a:xfrm>
          <a:prstGeom prst="rect">
            <a:avLst/>
          </a:prstGeom>
        </p:spPr>
        <p:txBody>
          <a:bodyPr vert="horz" lIns="91440" tIns="45720" rIns="91440" bIns="45720" rtlCol="0" anchor="t" anchorCtr="0"/>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C03A934F-C817-4C99-A2CF-C763A3F20627}"/>
              </a:ext>
            </a:extLst>
          </p:cNvPr>
          <p:cNvSpPr>
            <a:spLocks noGrp="1"/>
          </p:cNvSpPr>
          <p:nvPr>
            <p:ph type="sldNum" sz="quarter" idx="4"/>
          </p:nvPr>
        </p:nvSpPr>
        <p:spPr>
          <a:xfrm>
            <a:off x="9144000" y="401594"/>
            <a:ext cx="2286000" cy="762000"/>
          </a:xfrm>
          <a:prstGeom prst="rect">
            <a:avLst/>
          </a:prstGeom>
        </p:spPr>
        <p:txBody>
          <a:bodyPr vert="horz" lIns="91440" tIns="45720" rIns="91440" bIns="45720" rtlCol="0" anchor="t" anchorCtr="0"/>
          <a:lstStyle>
            <a:lvl1pPr algn="r">
              <a:defRPr sz="4000">
                <a:solidFill>
                  <a:schemeClr val="tx1"/>
                </a:solidFill>
                <a:latin typeface="+mj-lt"/>
              </a:defRPr>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868124225"/>
      </p:ext>
    </p:extLst>
  </p:cSld>
  <p:clrMap bg1="dk1" tx1="lt1" bg2="dk2" tx2="lt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5" r:id="rId10"/>
    <p:sldLayoutId id="214748373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restoresjr.net/?wpfb_dl=1273" TargetMode="External"/><Relationship Id="rId7" Type="http://schemas.openxmlformats.org/officeDocument/2006/relationships/hyperlink" Target="https://www.restoresjr.net/" TargetMode="External"/><Relationship Id="rId2" Type="http://schemas.openxmlformats.org/officeDocument/2006/relationships/hyperlink" Target="https://www.restoresjr.net/?wpfb_dl=9" TargetMode="Externa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DA75E9-C6DE-A1DC-B8CF-637B893029F8}"/>
              </a:ext>
            </a:extLst>
          </p:cNvPr>
          <p:cNvSpPr>
            <a:spLocks noGrp="1"/>
          </p:cNvSpPr>
          <p:nvPr>
            <p:ph type="ctrTitle"/>
          </p:nvPr>
        </p:nvSpPr>
        <p:spPr>
          <a:xfrm>
            <a:off x="761999" y="2032000"/>
            <a:ext cx="6029325" cy="2765911"/>
          </a:xfrm>
        </p:spPr>
        <p:txBody>
          <a:bodyPr>
            <a:normAutofit/>
          </a:bodyPr>
          <a:lstStyle/>
          <a:p>
            <a:pPr algn="l"/>
            <a:r>
              <a:rPr lang="en-US" sz="4800" dirty="0">
                <a:latin typeface="Calibri" panose="020F0502020204030204" pitchFamily="34" charset="0"/>
                <a:cs typeface="Calibri" panose="020F0502020204030204" pitchFamily="34" charset="0"/>
              </a:rPr>
              <a:t>Online tools for the </a:t>
            </a:r>
            <a:br>
              <a:rPr lang="en-US" sz="4800" dirty="0">
                <a:latin typeface="Calibri" panose="020F0502020204030204" pitchFamily="34" charset="0"/>
                <a:cs typeface="Calibri" panose="020F0502020204030204" pitchFamily="34" charset="0"/>
              </a:rPr>
            </a:br>
            <a:r>
              <a:rPr lang="en-US" sz="4800" dirty="0">
                <a:latin typeface="Calibri" panose="020F0502020204030204" pitchFamily="34" charset="0"/>
                <a:cs typeface="Calibri" panose="020F0502020204030204" pitchFamily="34" charset="0"/>
              </a:rPr>
              <a:t>San Joaquin River Restoration Program</a:t>
            </a:r>
          </a:p>
        </p:txBody>
      </p:sp>
      <p:sp>
        <p:nvSpPr>
          <p:cNvPr id="3" name="Subtitle 2">
            <a:extLst>
              <a:ext uri="{FF2B5EF4-FFF2-40B4-BE49-F238E27FC236}">
                <a16:creationId xmlns:a16="http://schemas.microsoft.com/office/drawing/2014/main" id="{4C887246-FE3D-FCC0-6453-BDBF59F8FEFB}"/>
              </a:ext>
            </a:extLst>
          </p:cNvPr>
          <p:cNvSpPr>
            <a:spLocks noGrp="1"/>
          </p:cNvSpPr>
          <p:nvPr>
            <p:ph type="subTitle" idx="1"/>
          </p:nvPr>
        </p:nvSpPr>
        <p:spPr>
          <a:xfrm>
            <a:off x="395742" y="600982"/>
            <a:ext cx="7053943" cy="777875"/>
          </a:xfrm>
        </p:spPr>
        <p:txBody>
          <a:bodyPr>
            <a:normAutofit/>
          </a:bodyPr>
          <a:lstStyle/>
          <a:p>
            <a:pPr algn="l"/>
            <a:r>
              <a:rPr lang="en-US" dirty="0"/>
              <a:t>An example of the co-creation process for online tools  on SacPAS</a:t>
            </a:r>
          </a:p>
        </p:txBody>
      </p:sp>
      <p:pic>
        <p:nvPicPr>
          <p:cNvPr id="4" name="Picture 3" descr="A calm movement of water in the river">
            <a:extLst>
              <a:ext uri="{FF2B5EF4-FFF2-40B4-BE49-F238E27FC236}">
                <a16:creationId xmlns:a16="http://schemas.microsoft.com/office/drawing/2014/main" id="{97ACC1DA-F31F-0F25-E592-8727D1B99254}"/>
              </a:ext>
            </a:extLst>
          </p:cNvPr>
          <p:cNvPicPr>
            <a:picLocks noChangeAspect="1"/>
          </p:cNvPicPr>
          <p:nvPr/>
        </p:nvPicPr>
        <p:blipFill rotWithShape="1">
          <a:blip r:embed="rId3"/>
          <a:srcRect l="31630" r="24142" b="-2"/>
          <a:stretch/>
        </p:blipFill>
        <p:spPr>
          <a:xfrm>
            <a:off x="7648048" y="-1"/>
            <a:ext cx="4543953" cy="6858002"/>
          </a:xfrm>
          <a:custGeom>
            <a:avLst/>
            <a:gdLst/>
            <a:ahLst/>
            <a:cxnLst/>
            <a:rect l="l" t="t" r="r" b="b"/>
            <a:pathLst>
              <a:path w="4543953" h="6858002">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332842" y="2836172"/>
                </a:moveTo>
                <a:lnTo>
                  <a:pt x="332842" y="2836173"/>
                </a:lnTo>
                <a:cubicBezTo>
                  <a:pt x="336914" y="2839983"/>
                  <a:pt x="340200" y="2844317"/>
                  <a:pt x="341533" y="2848794"/>
                </a:cubicBezTo>
                <a:cubicBezTo>
                  <a:pt x="348200" y="2870416"/>
                  <a:pt x="356392" y="2892181"/>
                  <a:pt x="361441" y="2914328"/>
                </a:cubicBezTo>
                <a:lnTo>
                  <a:pt x="366072" y="2947863"/>
                </a:lnTo>
                <a:lnTo>
                  <a:pt x="362488" y="2982148"/>
                </a:lnTo>
                <a:cubicBezTo>
                  <a:pt x="354392" y="3014153"/>
                  <a:pt x="350582" y="3045777"/>
                  <a:pt x="350796" y="3077401"/>
                </a:cubicBezTo>
                <a:lnTo>
                  <a:pt x="350796" y="3077402"/>
                </a:ln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0733" y="3680164"/>
                </a:lnTo>
                <a:lnTo>
                  <a:pt x="404781" y="3734838"/>
                </a:lnTo>
                <a:lnTo>
                  <a:pt x="404399" y="3754652"/>
                </a:lnTo>
                <a:cubicBezTo>
                  <a:pt x="398399" y="3767130"/>
                  <a:pt x="396447" y="3778655"/>
                  <a:pt x="398042" y="3789776"/>
                </a:cubicBezTo>
                <a:lnTo>
                  <a:pt x="398042" y="3789776"/>
                </a:ln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lnTo>
                  <a:pt x="386040" y="3962160"/>
                </a:lnTo>
                <a:cubicBezTo>
                  <a:pt x="383778" y="3988593"/>
                  <a:pt x="389446" y="4015835"/>
                  <a:pt x="401733" y="4043840"/>
                </a:cubicBezTo>
                <a:lnTo>
                  <a:pt x="416855" y="4103826"/>
                </a:lnTo>
                <a:lnTo>
                  <a:pt x="414887" y="4134256"/>
                </a:lnTo>
                <a:cubicBezTo>
                  <a:pt x="413045" y="4144498"/>
                  <a:pt x="409973" y="4154857"/>
                  <a:pt x="405543" y="4165383"/>
                </a:cubicBezTo>
                <a:cubicBezTo>
                  <a:pt x="402114" y="4173480"/>
                  <a:pt x="401543" y="4182767"/>
                  <a:pt x="401638" y="4192387"/>
                </a:cubicBezTo>
                <a:lnTo>
                  <a:pt x="401638" y="4192388"/>
                </a:lnTo>
                <a:lnTo>
                  <a:pt x="401638" y="4192388"/>
                </a:lnTo>
                <a:lnTo>
                  <a:pt x="401733" y="4221391"/>
                </a:lnTo>
                <a:lnTo>
                  <a:pt x="396017" y="4253014"/>
                </a:lnTo>
                <a:cubicBezTo>
                  <a:pt x="383824" y="4277401"/>
                  <a:pt x="368204" y="4300070"/>
                  <a:pt x="356201" y="4324645"/>
                </a:cubicBezTo>
                <a:cubicBezTo>
                  <a:pt x="350487" y="4336457"/>
                  <a:pt x="347439" y="4350554"/>
                  <a:pt x="347247" y="4363890"/>
                </a:cubicBezTo>
                <a:lnTo>
                  <a:pt x="347247" y="4363891"/>
                </a:ln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395828" y="4846490"/>
                  <a:pt x="384397" y="4866958"/>
                  <a:pt x="382691" y="4889275"/>
                </a:cubicBezTo>
                <a:lnTo>
                  <a:pt x="382691" y="4889275"/>
                </a:lnTo>
                <a:lnTo>
                  <a:pt x="382691" y="4889276"/>
                </a:lnTo>
                <a:cubicBezTo>
                  <a:pt x="382122" y="4896714"/>
                  <a:pt x="382634" y="4904358"/>
                  <a:pt x="384396" y="4912169"/>
                </a:cubicBezTo>
                <a:lnTo>
                  <a:pt x="385799" y="4933805"/>
                </a:lnTo>
                <a:lnTo>
                  <a:pt x="381039" y="4952673"/>
                </a:lnTo>
                <a:cubicBezTo>
                  <a:pt x="376253" y="4964604"/>
                  <a:pt x="368680" y="4975511"/>
                  <a:pt x="360964" y="4987037"/>
                </a:cubicBezTo>
                <a:cubicBezTo>
                  <a:pt x="349725" y="5003801"/>
                  <a:pt x="335627" y="5022852"/>
                  <a:pt x="334485" y="5041521"/>
                </a:cubicBezTo>
                <a:cubicBezTo>
                  <a:pt x="332628" y="5073241"/>
                  <a:pt x="310088" y="5101639"/>
                  <a:pt x="308337" y="5133224"/>
                </a:cubicBezTo>
                <a:lnTo>
                  <a:pt x="308337" y="5133225"/>
                </a:lnTo>
                <a:lnTo>
                  <a:pt x="308337" y="5133225"/>
                </a:lnTo>
                <a:lnTo>
                  <a:pt x="315052" y="5166114"/>
                </a:lnTo>
                <a:lnTo>
                  <a:pt x="314362" y="5172090"/>
                </a:lnTo>
                <a:cubicBezTo>
                  <a:pt x="313481" y="5174400"/>
                  <a:pt x="312290" y="5176876"/>
                  <a:pt x="311814" y="5179067"/>
                </a:cubicBezTo>
                <a:lnTo>
                  <a:pt x="311814" y="5179068"/>
                </a:lnTo>
                <a:lnTo>
                  <a:pt x="311814" y="5179068"/>
                </a:lnTo>
                <a:cubicBezTo>
                  <a:pt x="304574" y="5214122"/>
                  <a:pt x="311624" y="5247079"/>
                  <a:pt x="335437" y="5272797"/>
                </a:cubicBezTo>
                <a:cubicBezTo>
                  <a:pt x="350964" y="5289657"/>
                  <a:pt x="359489" y="5307422"/>
                  <a:pt x="362870" y="5326163"/>
                </a:cubicBez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5103" y="5507668"/>
                </a:lnTo>
                <a:cubicBezTo>
                  <a:pt x="335056" y="5516503"/>
                  <a:pt x="337532" y="5524837"/>
                  <a:pt x="345723" y="5531694"/>
                </a:cubicBez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cubicBezTo>
                  <a:pt x="164171" y="5900323"/>
                  <a:pt x="156361" y="5918042"/>
                  <a:pt x="154075" y="5935949"/>
                </a:cubicBezTo>
                <a:lnTo>
                  <a:pt x="154075" y="5935950"/>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62457" y="6361540"/>
                </a:lnTo>
                <a:lnTo>
                  <a:pt x="162684" y="6365557"/>
                </a:lnTo>
                <a:lnTo>
                  <a:pt x="163946" y="6387910"/>
                </a:lnTo>
                <a:lnTo>
                  <a:pt x="166047" y="6392243"/>
                </a:lnTo>
                <a:lnTo>
                  <a:pt x="173364" y="6407333"/>
                </a:lnTo>
                <a:lnTo>
                  <a:pt x="173364" y="6407332"/>
                </a:lnTo>
                <a:lnTo>
                  <a:pt x="166047" y="6392243"/>
                </a:lnTo>
                <a:lnTo>
                  <a:pt x="163946" y="6387910"/>
                </a:lnTo>
                <a:lnTo>
                  <a:pt x="162684" y="6365557"/>
                </a:lnTo>
                <a:lnTo>
                  <a:pt x="162457" y="6361540"/>
                </a:lnTo>
                <a:lnTo>
                  <a:pt x="179794" y="6228757"/>
                </a:lnTo>
                <a:cubicBezTo>
                  <a:pt x="184556" y="6200945"/>
                  <a:pt x="196176" y="6175798"/>
                  <a:pt x="218465" y="6155603"/>
                </a:cubicBezTo>
                <a:cubicBezTo>
                  <a:pt x="229325" y="6145793"/>
                  <a:pt x="234135" y="6139745"/>
                  <a:pt x="234064" y="6133315"/>
                </a:cubicBezTo>
                <a:lnTo>
                  <a:pt x="234064" y="6133315"/>
                </a:ln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60957" y="5909351"/>
                </a:lnTo>
                <a:cubicBezTo>
                  <a:pt x="164171" y="5900611"/>
                  <a:pt x="168076" y="5892038"/>
                  <a:pt x="171981" y="5883752"/>
                </a:cubicBez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lnTo>
                  <a:pt x="355869" y="5547578"/>
                </a:lnTo>
                <a:cubicBezTo>
                  <a:pt x="355964" y="5542649"/>
                  <a:pt x="352773" y="5537600"/>
                  <a:pt x="345723" y="5531693"/>
                </a:cubicBezTo>
                <a:cubicBezTo>
                  <a:pt x="341628" y="5528265"/>
                  <a:pt x="338961" y="5524467"/>
                  <a:pt x="337324" y="5520422"/>
                </a:cubicBez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4317" y="5355014"/>
                </a:lnTo>
                <a:cubicBezTo>
                  <a:pt x="366264" y="5325412"/>
                  <a:pt x="358727" y="5298086"/>
                  <a:pt x="335437" y="5272796"/>
                </a:cubicBezTo>
                <a:cubicBezTo>
                  <a:pt x="323531" y="5259937"/>
                  <a:pt x="315815" y="5245269"/>
                  <a:pt x="311981" y="5229433"/>
                </a:cubicBezTo>
                <a:lnTo>
                  <a:pt x="311814" y="5179068"/>
                </a:lnTo>
                <a:lnTo>
                  <a:pt x="314362" y="5172091"/>
                </a:lnTo>
                <a:cubicBezTo>
                  <a:pt x="315243" y="5169781"/>
                  <a:pt x="315814" y="5167638"/>
                  <a:pt x="315052" y="5166114"/>
                </a:cubicBezTo>
                <a:lnTo>
                  <a:pt x="315052" y="5166114"/>
                </a:lnTo>
                <a:lnTo>
                  <a:pt x="315052" y="5166113"/>
                </a:lnTo>
                <a:lnTo>
                  <a:pt x="308337" y="5133225"/>
                </a:lnTo>
                <a:lnTo>
                  <a:pt x="315482" y="5102461"/>
                </a:lnTo>
                <a:cubicBezTo>
                  <a:pt x="322817" y="5082339"/>
                  <a:pt x="333247" y="5062669"/>
                  <a:pt x="334485" y="5041522"/>
                </a:cubicBezTo>
                <a:cubicBezTo>
                  <a:pt x="335627" y="5022853"/>
                  <a:pt x="349725" y="5003802"/>
                  <a:pt x="360964" y="4987038"/>
                </a:cubicBezTo>
                <a:cubicBezTo>
                  <a:pt x="372538" y="4969748"/>
                  <a:pt x="383790" y="4953853"/>
                  <a:pt x="385799" y="4933805"/>
                </a:cubicBezTo>
                <a:lnTo>
                  <a:pt x="385799" y="4933805"/>
                </a:lnTo>
                <a:lnTo>
                  <a:pt x="385799" y="4933805"/>
                </a:lnTo>
                <a:cubicBezTo>
                  <a:pt x="386468" y="4927122"/>
                  <a:pt x="386111" y="4919979"/>
                  <a:pt x="384396" y="4912168"/>
                </a:cubicBezTo>
                <a:lnTo>
                  <a:pt x="382691" y="4889275"/>
                </a:lnTo>
                <a:lnTo>
                  <a:pt x="387469" y="4867614"/>
                </a:lnTo>
                <a:cubicBezTo>
                  <a:pt x="392589" y="4853636"/>
                  <a:pt x="401352" y="4840633"/>
                  <a:pt x="412401" y="4828917"/>
                </a:cubicBezTo>
                <a:cubicBezTo>
                  <a:pt x="420784" y="4819964"/>
                  <a:pt x="425356" y="4810581"/>
                  <a:pt x="427237" y="4800484"/>
                </a:cubicBezTo>
                <a:lnTo>
                  <a:pt x="427237" y="4800483"/>
                </a:ln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lnTo>
                  <a:pt x="401733" y="4221391"/>
                </a:lnTo>
                <a:lnTo>
                  <a:pt x="401733" y="4221391"/>
                </a:lnTo>
                <a:lnTo>
                  <a:pt x="401638" y="4192388"/>
                </a:lnTo>
                <a:lnTo>
                  <a:pt x="405543" y="4165384"/>
                </a:lnTo>
                <a:cubicBezTo>
                  <a:pt x="414402" y="4144333"/>
                  <a:pt x="417831" y="4123948"/>
                  <a:pt x="416855" y="4103826"/>
                </a:cubicBez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20"/>
                </a:ln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8"/>
                </a:ln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3"/>
                </a:lnTo>
                <a:lnTo>
                  <a:pt x="366072" y="2947862"/>
                </a:lnTo>
                <a:cubicBezTo>
                  <a:pt x="364965" y="2913982"/>
                  <a:pt x="351534" y="2881226"/>
                  <a:pt x="341533" y="2848793"/>
                </a:cubicBez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16497" y="2426822"/>
                  <a:pt x="410353" y="2444777"/>
                  <a:pt x="409472" y="2463017"/>
                </a:cubicBezTo>
                <a:lnTo>
                  <a:pt x="409472" y="2463018"/>
                </a:lnTo>
                <a:lnTo>
                  <a:pt x="409472" y="2463018"/>
                </a:lnTo>
                <a:cubicBezTo>
                  <a:pt x="408591" y="2481259"/>
                  <a:pt x="412972" y="2499786"/>
                  <a:pt x="418115" y="2518265"/>
                </a:cubicBezTo>
                <a:lnTo>
                  <a:pt x="421759" y="2545007"/>
                </a:lnTo>
                <a:lnTo>
                  <a:pt x="417545" y="2571034"/>
                </a:lnTo>
                <a:cubicBezTo>
                  <a:pt x="405543" y="2612945"/>
                  <a:pt x="372966" y="2640950"/>
                  <a:pt x="344391" y="2668001"/>
                </a:cubicBezTo>
                <a:cubicBezTo>
                  <a:pt x="320006" y="2691054"/>
                  <a:pt x="306290" y="2716963"/>
                  <a:pt x="296001" y="2745348"/>
                </a:cubicBezTo>
                <a:lnTo>
                  <a:pt x="296001" y="2745352"/>
                </a:ln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lnTo>
                  <a:pt x="296001" y="2745352"/>
                </a:ln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cubicBezTo>
                  <a:pt x="415544" y="2509025"/>
                  <a:pt x="413163" y="2499773"/>
                  <a:pt x="411535" y="2490551"/>
                </a:cubicBezTo>
                <a:lnTo>
                  <a:pt x="409472" y="2463018"/>
                </a:lnTo>
                <a:lnTo>
                  <a:pt x="415303" y="2435913"/>
                </a:lnTo>
                <a:cubicBezTo>
                  <a:pt x="418938" y="2426977"/>
                  <a:pt x="424451" y="2418154"/>
                  <a:pt x="432404" y="2409486"/>
                </a:cubicBez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2926" y="1453958"/>
                </a:moveTo>
                <a:lnTo>
                  <a:pt x="798723" y="1459073"/>
                </a:lnTo>
                <a:lnTo>
                  <a:pt x="807941" y="1481572"/>
                </a:lnTo>
                <a:lnTo>
                  <a:pt x="798724" y="1459074"/>
                </a:lnTo>
                <a:lnTo>
                  <a:pt x="798723" y="1459073"/>
                </a:lnTo>
                <a:lnTo>
                  <a:pt x="798723" y="1459073"/>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69105" y="298169"/>
                </a:moveTo>
                <a:lnTo>
                  <a:pt x="783887" y="313533"/>
                </a:ln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lnTo>
                  <a:pt x="783887" y="313533"/>
                </a:lnTo>
                <a:lnTo>
                  <a:pt x="783887" y="313533"/>
                </a:ln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58551" y="228948"/>
                </a:lnTo>
                <a:lnTo>
                  <a:pt x="758551" y="228949"/>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4543953" y="2"/>
                </a:lnTo>
                <a:lnTo>
                  <a:pt x="4543953" y="6858002"/>
                </a:lnTo>
                <a:lnTo>
                  <a:pt x="284400" y="6858002"/>
                </a:lnTo>
                <a:lnTo>
                  <a:pt x="284400" y="6858001"/>
                </a:lnTo>
                <a:lnTo>
                  <a:pt x="284400" y="6858001"/>
                </a:lnTo>
                <a:lnTo>
                  <a:pt x="278237" y="6812064"/>
                </a:lnTo>
                <a:lnTo>
                  <a:pt x="283011" y="6776800"/>
                </a:lnTo>
                <a:cubicBezTo>
                  <a:pt x="286107" y="6765164"/>
                  <a:pt x="290857" y="6753698"/>
                  <a:pt x="297715" y="6742553"/>
                </a:cubicBezTo>
                <a:cubicBezTo>
                  <a:pt x="306003" y="6729219"/>
                  <a:pt x="311147" y="6716169"/>
                  <a:pt x="311551" y="6702977"/>
                </a:cubicBezTo>
                <a:lnTo>
                  <a:pt x="311551" y="6702976"/>
                </a:lnTo>
                <a:lnTo>
                  <a:pt x="311551" y="6702976"/>
                </a:lnTo>
                <a:cubicBezTo>
                  <a:pt x="311956" y="6689783"/>
                  <a:pt x="307622" y="6676448"/>
                  <a:pt x="296953" y="6662541"/>
                </a:cubicBezTo>
                <a:cubicBezTo>
                  <a:pt x="293286" y="6657825"/>
                  <a:pt x="290989" y="6651967"/>
                  <a:pt x="289870" y="6645552"/>
                </a:cubicBezTo>
                <a:lnTo>
                  <a:pt x="289858" y="6625225"/>
                </a:lnTo>
                <a:lnTo>
                  <a:pt x="306480" y="6588626"/>
                </a:lnTo>
                <a:cubicBezTo>
                  <a:pt x="312576" y="6582147"/>
                  <a:pt x="318672" y="6575479"/>
                  <a:pt x="328959" y="6564621"/>
                </a:cubicBezTo>
                <a:lnTo>
                  <a:pt x="328959" y="6564620"/>
                </a:lnTo>
                <a:lnTo>
                  <a:pt x="306480" y="6588625"/>
                </a:lnTo>
                <a:cubicBezTo>
                  <a:pt x="298003" y="6597578"/>
                  <a:pt x="291954" y="6611342"/>
                  <a:pt x="289858" y="6625224"/>
                </a:cubicBezTo>
                <a:lnTo>
                  <a:pt x="289858" y="6625225"/>
                </a:lnTo>
                <a:lnTo>
                  <a:pt x="289858" y="6625225"/>
                </a:lnTo>
                <a:cubicBezTo>
                  <a:pt x="287762" y="6639108"/>
                  <a:pt x="289619" y="6653111"/>
                  <a:pt x="296953" y="6662542"/>
                </a:cubicBezTo>
                <a:cubicBezTo>
                  <a:pt x="302288" y="6669496"/>
                  <a:pt x="306038" y="6676306"/>
                  <a:pt x="308405" y="6683027"/>
                </a:cubicBezTo>
                <a:lnTo>
                  <a:pt x="311551" y="6702976"/>
                </a:lnTo>
                <a:lnTo>
                  <a:pt x="297715" y="6742552"/>
                </a:lnTo>
                <a:cubicBezTo>
                  <a:pt x="283999" y="6764841"/>
                  <a:pt x="278713" y="6788417"/>
                  <a:pt x="278237" y="6812063"/>
                </a:cubicBezTo>
                <a:lnTo>
                  <a:pt x="278237" y="6812064"/>
                </a:lnTo>
                <a:lnTo>
                  <a:pt x="278237" y="6812064"/>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a:effectLst>
            <a:outerShdw blurRad="381000" dist="152400" dir="10800000" algn="r" rotWithShape="0">
              <a:prstClr val="black">
                <a:alpha val="10000"/>
              </a:prstClr>
            </a:outerShdw>
          </a:effectLst>
        </p:spPr>
      </p:pic>
      <p:grpSp>
        <p:nvGrpSpPr>
          <p:cNvPr id="51" name="Group 50">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20000" y="-1"/>
            <a:ext cx="874716" cy="6858001"/>
            <a:chOff x="7620000" y="-1"/>
            <a:chExt cx="874716" cy="6858001"/>
          </a:xfrm>
        </p:grpSpPr>
        <p:sp>
          <p:nvSpPr>
            <p:cNvPr id="52" name="Freeform: Shape 51">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3" name="Freeform: Shape 52">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2FDD3CF4-C2B6-9CBB-7A3D-430319E1E1E6}"/>
              </a:ext>
            </a:extLst>
          </p:cNvPr>
          <p:cNvSpPr txBox="1"/>
          <p:nvPr/>
        </p:nvSpPr>
        <p:spPr>
          <a:xfrm>
            <a:off x="761999" y="5181624"/>
            <a:ext cx="4681090" cy="646331"/>
          </a:xfrm>
          <a:prstGeom prst="rect">
            <a:avLst/>
          </a:prstGeom>
          <a:noFill/>
        </p:spPr>
        <p:txBody>
          <a:bodyPr wrap="none" rtlCol="0">
            <a:spAutoFit/>
          </a:bodyPr>
          <a:lstStyle/>
          <a:p>
            <a:r>
              <a:rPr lang="en-US" dirty="0"/>
              <a:t>SacPAS team: Susannah </a:t>
            </a:r>
            <a:r>
              <a:rPr lang="en-US" dirty="0" err="1"/>
              <a:t>Iltis</a:t>
            </a:r>
            <a:r>
              <a:rPr lang="en-US" dirty="0"/>
              <a:t> &amp; Jennifer Gosselin</a:t>
            </a:r>
            <a:br>
              <a:rPr lang="en-US" dirty="0"/>
            </a:br>
            <a:r>
              <a:rPr lang="en-US" dirty="0"/>
              <a:t>SJRRP: Chadwick Moore &amp; Erika Kegel</a:t>
            </a:r>
          </a:p>
        </p:txBody>
      </p:sp>
      <p:sp>
        <p:nvSpPr>
          <p:cNvPr id="6" name="TextBox 5">
            <a:extLst>
              <a:ext uri="{FF2B5EF4-FFF2-40B4-BE49-F238E27FC236}">
                <a16:creationId xmlns:a16="http://schemas.microsoft.com/office/drawing/2014/main" id="{70412775-A89B-74C3-713F-8FE8B9C03C36}"/>
              </a:ext>
            </a:extLst>
          </p:cNvPr>
          <p:cNvSpPr txBox="1"/>
          <p:nvPr/>
        </p:nvSpPr>
        <p:spPr>
          <a:xfrm>
            <a:off x="761999" y="6330727"/>
            <a:ext cx="2116028" cy="276999"/>
          </a:xfrm>
          <a:prstGeom prst="rect">
            <a:avLst/>
          </a:prstGeom>
          <a:noFill/>
        </p:spPr>
        <p:txBody>
          <a:bodyPr wrap="none" rtlCol="0">
            <a:spAutoFit/>
          </a:bodyPr>
          <a:lstStyle/>
          <a:p>
            <a:r>
              <a:rPr lang="en-US" sz="1200" dirty="0">
                <a:solidFill>
                  <a:schemeClr val="tx1">
                    <a:lumMod val="65000"/>
                  </a:schemeClr>
                </a:solidFill>
              </a:rPr>
              <a:t>SacPAS workshop Dec. 6, 2023</a:t>
            </a:r>
          </a:p>
        </p:txBody>
      </p:sp>
    </p:spTree>
    <p:extLst>
      <p:ext uri="{BB962C8B-B14F-4D97-AF65-F5344CB8AC3E}">
        <p14:creationId xmlns:p14="http://schemas.microsoft.com/office/powerpoint/2010/main" val="3770351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44095-1E5E-D1B6-0A80-6E11B541E633}"/>
              </a:ext>
            </a:extLst>
          </p:cNvPr>
          <p:cNvSpPr>
            <a:spLocks noGrp="1"/>
          </p:cNvSpPr>
          <p:nvPr>
            <p:ph type="title"/>
          </p:nvPr>
        </p:nvSpPr>
        <p:spPr>
          <a:xfrm>
            <a:off x="761999" y="304800"/>
            <a:ext cx="10206711" cy="1263649"/>
          </a:xfrm>
        </p:spPr>
        <p:txBody>
          <a:bodyPr>
            <a:normAutofit fontScale="90000"/>
          </a:bodyPr>
          <a:lstStyle/>
          <a:p>
            <a:r>
              <a:rPr lang="en-US" b="1" dirty="0">
                <a:latin typeface="Verdana" panose="020B0604030504040204" pitchFamily="34" charset="0"/>
                <a:ea typeface="Verdana" panose="020B0604030504040204" pitchFamily="34" charset="0"/>
                <a:cs typeface="Verdana" panose="020B0604030504040204" pitchFamily="34" charset="0"/>
              </a:rPr>
              <a:t>Data from spreadsheet downloaded from SJRRP website</a:t>
            </a:r>
          </a:p>
        </p:txBody>
      </p:sp>
      <p:pic>
        <p:nvPicPr>
          <p:cNvPr id="5" name="Content Placeholder 4" descr="A screenshot of a computer&#10;&#10;Description automatically generated">
            <a:extLst>
              <a:ext uri="{FF2B5EF4-FFF2-40B4-BE49-F238E27FC236}">
                <a16:creationId xmlns:a16="http://schemas.microsoft.com/office/drawing/2014/main" id="{6D01E162-0176-3D12-CDA6-33D77BCE908F}"/>
              </a:ext>
            </a:extLst>
          </p:cNvPr>
          <p:cNvPicPr>
            <a:picLocks noGrp="1" noChangeAspect="1"/>
          </p:cNvPicPr>
          <p:nvPr>
            <p:ph idx="1"/>
          </p:nvPr>
        </p:nvPicPr>
        <p:blipFill>
          <a:blip r:embed="rId3"/>
          <a:stretch>
            <a:fillRect/>
          </a:stretch>
        </p:blipFill>
        <p:spPr>
          <a:xfrm>
            <a:off x="5209191" y="2461846"/>
            <a:ext cx="6701003" cy="2857822"/>
          </a:xfrm>
        </p:spPr>
      </p:pic>
      <p:sp>
        <p:nvSpPr>
          <p:cNvPr id="6" name="Content Placeholder 2">
            <a:extLst>
              <a:ext uri="{FF2B5EF4-FFF2-40B4-BE49-F238E27FC236}">
                <a16:creationId xmlns:a16="http://schemas.microsoft.com/office/drawing/2014/main" id="{D90904B4-20E2-FA82-A9F6-A1437DB009BF}"/>
              </a:ext>
            </a:extLst>
          </p:cNvPr>
          <p:cNvSpPr txBox="1">
            <a:spLocks/>
          </p:cNvSpPr>
          <p:nvPr/>
        </p:nvSpPr>
        <p:spPr>
          <a:xfrm>
            <a:off x="196141" y="2635624"/>
            <a:ext cx="6180666" cy="39175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dirty="0">
                <a:solidFill>
                  <a:srgbClr val="59E5FF"/>
                </a:solidFill>
              </a:rPr>
              <a:t>Operations spreadsheet</a:t>
            </a:r>
          </a:p>
          <a:p>
            <a:endParaRPr lang="en-US" sz="2400" dirty="0"/>
          </a:p>
          <a:p>
            <a:pPr lvl="1"/>
            <a:endParaRPr lang="en-US" sz="2000" dirty="0"/>
          </a:p>
          <a:p>
            <a:pPr lvl="1"/>
            <a:r>
              <a:rPr lang="en-US" dirty="0"/>
              <a:t>SacPAS worksheet, introduced</a:t>
            </a:r>
            <a:br>
              <a:rPr lang="en-US" dirty="0"/>
            </a:br>
            <a:r>
              <a:rPr lang="en-US" dirty="0"/>
              <a:t>into a process that already exists</a:t>
            </a:r>
          </a:p>
        </p:txBody>
      </p:sp>
    </p:spTree>
    <p:extLst>
      <p:ext uri="{BB962C8B-B14F-4D97-AF65-F5344CB8AC3E}">
        <p14:creationId xmlns:p14="http://schemas.microsoft.com/office/powerpoint/2010/main" val="2557538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44095-1E5E-D1B6-0A80-6E11B541E633}"/>
              </a:ext>
            </a:extLst>
          </p:cNvPr>
          <p:cNvSpPr>
            <a:spLocks noGrp="1"/>
          </p:cNvSpPr>
          <p:nvPr>
            <p:ph type="title"/>
          </p:nvPr>
        </p:nvSpPr>
        <p:spPr>
          <a:xfrm>
            <a:off x="780047" y="160418"/>
            <a:ext cx="10631905" cy="1263649"/>
          </a:xfrm>
        </p:spPr>
        <p:txBody>
          <a:bodyPr>
            <a:normAutofit fontScale="90000"/>
          </a:bodyPr>
          <a:lstStyle/>
          <a:p>
            <a:r>
              <a:rPr lang="en-US" b="1" dirty="0">
                <a:latin typeface="Verdana" panose="020B0604030504040204" pitchFamily="34" charset="0"/>
                <a:ea typeface="Verdana" panose="020B0604030504040204" pitchFamily="34" charset="0"/>
                <a:cs typeface="Verdana" panose="020B0604030504040204" pitchFamily="34" charset="0"/>
              </a:rPr>
              <a:t>Initial prototyping on the web – </a:t>
            </a:r>
            <a:br>
              <a:rPr lang="en-US" b="1" dirty="0">
                <a:latin typeface="Verdana" panose="020B0604030504040204" pitchFamily="34" charset="0"/>
                <a:ea typeface="Verdana" panose="020B0604030504040204" pitchFamily="34" charset="0"/>
                <a:cs typeface="Verdana" panose="020B0604030504040204" pitchFamily="34" charset="0"/>
              </a:rPr>
            </a:br>
            <a:r>
              <a:rPr lang="en-US" b="1" dirty="0">
                <a:latin typeface="Verdana" panose="020B0604030504040204" pitchFamily="34" charset="0"/>
                <a:ea typeface="Verdana" panose="020B0604030504040204" pitchFamily="34" charset="0"/>
                <a:cs typeface="Verdana" panose="020B0604030504040204" pitchFamily="34" charset="0"/>
              </a:rPr>
              <a:t>Query interface and sample outputs</a:t>
            </a:r>
          </a:p>
        </p:txBody>
      </p:sp>
      <p:pic>
        <p:nvPicPr>
          <p:cNvPr id="6" name="Content Placeholder 5" descr="A screenshot of a computer&#10;&#10;Description automatically generated">
            <a:extLst>
              <a:ext uri="{FF2B5EF4-FFF2-40B4-BE49-F238E27FC236}">
                <a16:creationId xmlns:a16="http://schemas.microsoft.com/office/drawing/2014/main" id="{8172B735-E1EF-DB4E-32B0-FD82A76820F1}"/>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25529"/>
          <a:stretch/>
        </p:blipFill>
        <p:spPr>
          <a:xfrm>
            <a:off x="2343498" y="1520323"/>
            <a:ext cx="7505004" cy="5337677"/>
          </a:xfrm>
          <a:prstGeom prst="rect">
            <a:avLst/>
          </a:prstGeom>
        </p:spPr>
      </p:pic>
    </p:spTree>
    <p:extLst>
      <p:ext uri="{BB962C8B-B14F-4D97-AF65-F5344CB8AC3E}">
        <p14:creationId xmlns:p14="http://schemas.microsoft.com/office/powerpoint/2010/main" val="2851561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8D054-BC7C-DB01-B640-A22F27E8337B}"/>
              </a:ext>
            </a:extLst>
          </p:cNvPr>
          <p:cNvSpPr>
            <a:spLocks noGrp="1"/>
          </p:cNvSpPr>
          <p:nvPr>
            <p:ph type="title"/>
          </p:nvPr>
        </p:nvSpPr>
        <p:spPr>
          <a:xfrm>
            <a:off x="762000" y="130175"/>
            <a:ext cx="9144000" cy="1263649"/>
          </a:xfrm>
        </p:spPr>
        <p:txBody>
          <a:bodyPr/>
          <a:lstStyle/>
          <a:p>
            <a:r>
              <a:rPr lang="en-US" dirty="0"/>
              <a:t>More products to come…</a:t>
            </a:r>
          </a:p>
        </p:txBody>
      </p:sp>
      <p:pic>
        <p:nvPicPr>
          <p:cNvPr id="5" name="Content Placeholder 4" descr="A diagram of data flow&#10;&#10;Description automatically generated">
            <a:extLst>
              <a:ext uri="{FF2B5EF4-FFF2-40B4-BE49-F238E27FC236}">
                <a16:creationId xmlns:a16="http://schemas.microsoft.com/office/drawing/2014/main" id="{61D036C6-A754-280A-A9FD-4539D4F83BE2}"/>
              </a:ext>
            </a:extLst>
          </p:cNvPr>
          <p:cNvPicPr>
            <a:picLocks noGrp="1" noChangeAspect="1"/>
          </p:cNvPicPr>
          <p:nvPr>
            <p:ph idx="1"/>
          </p:nvPr>
        </p:nvPicPr>
        <p:blipFill>
          <a:blip r:embed="rId2"/>
          <a:stretch>
            <a:fillRect/>
          </a:stretch>
        </p:blipFill>
        <p:spPr>
          <a:xfrm>
            <a:off x="881290" y="1147584"/>
            <a:ext cx="10210043" cy="5710416"/>
          </a:xfrm>
        </p:spPr>
      </p:pic>
    </p:spTree>
    <p:extLst>
      <p:ext uri="{BB962C8B-B14F-4D97-AF65-F5344CB8AC3E}">
        <p14:creationId xmlns:p14="http://schemas.microsoft.com/office/powerpoint/2010/main" val="3127852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44095-1E5E-D1B6-0A80-6E11B541E633}"/>
              </a:ext>
            </a:extLst>
          </p:cNvPr>
          <p:cNvSpPr>
            <a:spLocks noGrp="1"/>
          </p:cNvSpPr>
          <p:nvPr>
            <p:ph type="title"/>
          </p:nvPr>
        </p:nvSpPr>
        <p:spPr>
          <a:xfrm>
            <a:off x="678872" y="151334"/>
            <a:ext cx="10640291" cy="1040157"/>
          </a:xfrm>
        </p:spPr>
        <p:txBody>
          <a:bodyPr>
            <a:noAutofit/>
          </a:bodyPr>
          <a:lstStyle/>
          <a:p>
            <a:pPr algn="ctr"/>
            <a:r>
              <a:rPr lang="en-US" sz="3600" b="1" dirty="0">
                <a:latin typeface="Verdana" panose="020B0604030504040204" pitchFamily="34" charset="0"/>
                <a:ea typeface="Verdana" panose="020B0604030504040204" pitchFamily="34" charset="0"/>
                <a:cs typeface="Verdana" panose="020B0604030504040204" pitchFamily="34" charset="0"/>
              </a:rPr>
              <a:t>Design Thinking process of </a:t>
            </a:r>
            <a:br>
              <a:rPr lang="en-US" sz="3600" b="1" dirty="0">
                <a:latin typeface="Verdana" panose="020B0604030504040204" pitchFamily="34" charset="0"/>
                <a:ea typeface="Verdana" panose="020B0604030504040204" pitchFamily="34" charset="0"/>
                <a:cs typeface="Verdana" panose="020B0604030504040204" pitchFamily="34" charset="0"/>
              </a:rPr>
            </a:br>
            <a:r>
              <a:rPr lang="en-US" sz="3600" b="1" dirty="0">
                <a:latin typeface="Verdana" panose="020B0604030504040204" pitchFamily="34" charset="0"/>
                <a:ea typeface="Verdana" panose="020B0604030504040204" pitchFamily="34" charset="0"/>
                <a:cs typeface="Verdana" panose="020B0604030504040204" pitchFamily="34" charset="0"/>
              </a:rPr>
              <a:t>co-creating a </a:t>
            </a:r>
            <a:r>
              <a:rPr lang="en-US" sz="3600" b="1" dirty="0" err="1">
                <a:latin typeface="Verdana" panose="020B0604030504040204" pitchFamily="34" charset="0"/>
                <a:ea typeface="Verdana" panose="020B0604030504040204" pitchFamily="34" charset="0"/>
                <a:cs typeface="Verdana" panose="020B0604030504040204" pitchFamily="34" charset="0"/>
              </a:rPr>
              <a:t>SacPAS</a:t>
            </a:r>
            <a:r>
              <a:rPr lang="en-US" sz="3600" b="1" dirty="0">
                <a:latin typeface="Verdana" panose="020B0604030504040204" pitchFamily="34" charset="0"/>
                <a:ea typeface="Verdana" panose="020B0604030504040204" pitchFamily="34" charset="0"/>
                <a:cs typeface="Verdana" panose="020B0604030504040204" pitchFamily="34" charset="0"/>
              </a:rPr>
              <a:t> tool</a:t>
            </a:r>
          </a:p>
        </p:txBody>
      </p:sp>
      <p:sp>
        <p:nvSpPr>
          <p:cNvPr id="4" name="Content Placeholder 3">
            <a:extLst>
              <a:ext uri="{FF2B5EF4-FFF2-40B4-BE49-F238E27FC236}">
                <a16:creationId xmlns:a16="http://schemas.microsoft.com/office/drawing/2014/main" id="{E39D19AB-0523-EDBD-7F33-6F7ABFA680A8}"/>
              </a:ext>
            </a:extLst>
          </p:cNvPr>
          <p:cNvSpPr>
            <a:spLocks noGrp="1"/>
          </p:cNvSpPr>
          <p:nvPr>
            <p:ph idx="1"/>
          </p:nvPr>
        </p:nvSpPr>
        <p:spPr>
          <a:xfrm>
            <a:off x="6369894" y="1678222"/>
            <a:ext cx="5498123" cy="4980374"/>
          </a:xfrm>
        </p:spPr>
        <p:txBody>
          <a:bodyPr>
            <a:normAutofit fontScale="77500" lnSpcReduction="20000"/>
          </a:bodyPr>
          <a:lstStyle/>
          <a:p>
            <a:r>
              <a:rPr lang="en-US" dirty="0"/>
              <a:t>Accuracy of information</a:t>
            </a:r>
          </a:p>
          <a:p>
            <a:r>
              <a:rPr lang="en-US" dirty="0"/>
              <a:t>Improved workflow for </a:t>
            </a:r>
            <a:br>
              <a:rPr lang="en-US" dirty="0"/>
            </a:br>
            <a:r>
              <a:rPr lang="en-US" dirty="0"/>
              <a:t>data management and automation</a:t>
            </a:r>
          </a:p>
          <a:p>
            <a:endParaRPr lang="en-US" dirty="0"/>
          </a:p>
          <a:p>
            <a:r>
              <a:rPr lang="en-US" dirty="0"/>
              <a:t>Types of graphs</a:t>
            </a:r>
          </a:p>
          <a:p>
            <a:r>
              <a:rPr lang="en-US" dirty="0"/>
              <a:t>Colors (vision deficiency options)</a:t>
            </a:r>
          </a:p>
          <a:p>
            <a:r>
              <a:rPr lang="en-US" dirty="0"/>
              <a:t>User interface</a:t>
            </a:r>
          </a:p>
          <a:p>
            <a:r>
              <a:rPr lang="en-US" dirty="0"/>
              <a:t>Interaction design</a:t>
            </a:r>
          </a:p>
          <a:p>
            <a:endParaRPr lang="en-US" dirty="0"/>
          </a:p>
          <a:p>
            <a:r>
              <a:rPr lang="en-US" dirty="0"/>
              <a:t>Accessibility</a:t>
            </a:r>
          </a:p>
          <a:p>
            <a:r>
              <a:rPr lang="en-US" dirty="0"/>
              <a:t>508 compliance</a:t>
            </a:r>
          </a:p>
          <a:p>
            <a:r>
              <a:rPr lang="en-US" dirty="0"/>
              <a:t>Debugging</a:t>
            </a:r>
          </a:p>
          <a:p>
            <a:endParaRPr lang="en-US" dirty="0"/>
          </a:p>
          <a:p>
            <a:r>
              <a:rPr lang="en-US" dirty="0"/>
              <a:t>New ideas</a:t>
            </a:r>
          </a:p>
        </p:txBody>
      </p:sp>
      <p:sp>
        <p:nvSpPr>
          <p:cNvPr id="5" name="Content Placeholder 3">
            <a:extLst>
              <a:ext uri="{FF2B5EF4-FFF2-40B4-BE49-F238E27FC236}">
                <a16:creationId xmlns:a16="http://schemas.microsoft.com/office/drawing/2014/main" id="{8067848C-22AD-13BF-246E-1C8B63860F96}"/>
              </a:ext>
            </a:extLst>
          </p:cNvPr>
          <p:cNvSpPr txBox="1">
            <a:spLocks/>
          </p:cNvSpPr>
          <p:nvPr/>
        </p:nvSpPr>
        <p:spPr>
          <a:xfrm>
            <a:off x="1150440" y="1678222"/>
            <a:ext cx="3922455" cy="3070577"/>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dirty="0"/>
              <a:t>Initial meeting</a:t>
            </a:r>
          </a:p>
          <a:p>
            <a:pPr lvl="1">
              <a:lnSpc>
                <a:spcPct val="110000"/>
              </a:lnSpc>
            </a:pPr>
            <a:r>
              <a:rPr lang="en-US" dirty="0"/>
              <a:t>Understand needs &amp; </a:t>
            </a:r>
            <a:br>
              <a:rPr lang="en-US" dirty="0"/>
            </a:br>
            <a:r>
              <a:rPr lang="en-US" dirty="0"/>
              <a:t>SacPAS capabilities</a:t>
            </a:r>
          </a:p>
          <a:p>
            <a:pPr>
              <a:lnSpc>
                <a:spcPct val="110000"/>
              </a:lnSpc>
            </a:pPr>
            <a:endParaRPr lang="en-US" sz="2000" dirty="0"/>
          </a:p>
          <a:p>
            <a:pPr>
              <a:lnSpc>
                <a:spcPct val="110000"/>
              </a:lnSpc>
            </a:pPr>
            <a:r>
              <a:rPr lang="en-US" dirty="0"/>
              <a:t>Given complexity of requests, monthly meetings to help</a:t>
            </a:r>
            <a:br>
              <a:rPr lang="en-US" dirty="0"/>
            </a:br>
            <a:r>
              <a:rPr lang="en-US" dirty="0"/>
              <a:t>keep the process going</a:t>
            </a:r>
          </a:p>
          <a:p>
            <a:pPr>
              <a:lnSpc>
                <a:spcPct val="110000"/>
              </a:lnSpc>
            </a:pPr>
            <a:endParaRPr lang="en-US" sz="2000" dirty="0"/>
          </a:p>
          <a:p>
            <a:pPr>
              <a:lnSpc>
                <a:spcPct val="110000"/>
              </a:lnSpc>
            </a:pPr>
            <a:r>
              <a:rPr lang="en-US" dirty="0">
                <a:solidFill>
                  <a:srgbClr val="59E5FF"/>
                </a:solidFill>
              </a:rPr>
              <a:t>Aim to meet needs of users</a:t>
            </a:r>
          </a:p>
          <a:p>
            <a:pPr marL="0" indent="0">
              <a:lnSpc>
                <a:spcPct val="110000"/>
              </a:lnSpc>
              <a:buNone/>
            </a:pPr>
            <a:endParaRPr lang="en-US" dirty="0"/>
          </a:p>
        </p:txBody>
      </p:sp>
      <p:pic>
        <p:nvPicPr>
          <p:cNvPr id="3" name="Picture 2">
            <a:extLst>
              <a:ext uri="{FF2B5EF4-FFF2-40B4-BE49-F238E27FC236}">
                <a16:creationId xmlns:a16="http://schemas.microsoft.com/office/drawing/2014/main" id="{FBF1C782-C0A0-CD5B-34FD-EAE58A6DBCF1}"/>
              </a:ext>
            </a:extLst>
          </p:cNvPr>
          <p:cNvPicPr>
            <a:picLocks noChangeAspect="1"/>
          </p:cNvPicPr>
          <p:nvPr/>
        </p:nvPicPr>
        <p:blipFill>
          <a:blip r:embed="rId2"/>
          <a:stretch>
            <a:fillRect/>
          </a:stretch>
        </p:blipFill>
        <p:spPr>
          <a:xfrm>
            <a:off x="1150440" y="4941059"/>
            <a:ext cx="3922455" cy="1559134"/>
          </a:xfrm>
          <a:prstGeom prst="rect">
            <a:avLst/>
          </a:prstGeom>
        </p:spPr>
      </p:pic>
    </p:spTree>
    <p:extLst>
      <p:ext uri="{BB962C8B-B14F-4D97-AF65-F5344CB8AC3E}">
        <p14:creationId xmlns:p14="http://schemas.microsoft.com/office/powerpoint/2010/main" val="2289872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44095-1E5E-D1B6-0A80-6E11B541E633}"/>
              </a:ext>
            </a:extLst>
          </p:cNvPr>
          <p:cNvSpPr>
            <a:spLocks noGrp="1"/>
          </p:cNvSpPr>
          <p:nvPr>
            <p:ph type="title"/>
          </p:nvPr>
        </p:nvSpPr>
        <p:spPr>
          <a:xfrm>
            <a:off x="761999" y="304800"/>
            <a:ext cx="10676313" cy="1263649"/>
          </a:xfrm>
        </p:spPr>
        <p:txBody>
          <a:bodyPr>
            <a:normAutofit fontScale="90000"/>
          </a:bodyPr>
          <a:lstStyle/>
          <a:p>
            <a:r>
              <a:rPr lang="en-US" b="1" dirty="0">
                <a:latin typeface="Calibri" panose="020F0502020204030204" pitchFamily="34" charset="0"/>
                <a:ea typeface="Verdana" panose="020B0604030504040204" pitchFamily="34" charset="0"/>
                <a:cs typeface="Calibri" panose="020F0502020204030204" pitchFamily="34" charset="0"/>
              </a:rPr>
              <a:t>Hearing from Chad and Erika about their experiences with SacPAS in this process thus far…</a:t>
            </a:r>
          </a:p>
        </p:txBody>
      </p:sp>
      <p:sp>
        <p:nvSpPr>
          <p:cNvPr id="4" name="Content Placeholder 3">
            <a:extLst>
              <a:ext uri="{FF2B5EF4-FFF2-40B4-BE49-F238E27FC236}">
                <a16:creationId xmlns:a16="http://schemas.microsoft.com/office/drawing/2014/main" id="{E39D19AB-0523-EDBD-7F33-6F7ABFA680A8}"/>
              </a:ext>
            </a:extLst>
          </p:cNvPr>
          <p:cNvSpPr>
            <a:spLocks noGrp="1"/>
          </p:cNvSpPr>
          <p:nvPr>
            <p:ph idx="1"/>
          </p:nvPr>
        </p:nvSpPr>
        <p:spPr>
          <a:xfrm>
            <a:off x="762000" y="2103120"/>
            <a:ext cx="4391892" cy="4450080"/>
          </a:xfrm>
        </p:spPr>
        <p:txBody>
          <a:bodyPr vert="horz" lIns="91440" tIns="45720" rIns="91440" bIns="45720" rtlCol="0" anchor="t">
            <a:normAutofit/>
          </a:bodyPr>
          <a:lstStyle/>
          <a:p>
            <a:pPr>
              <a:spcBef>
                <a:spcPts val="1200"/>
              </a:spcBef>
            </a:pPr>
            <a:r>
              <a:rPr lang="en-US" sz="2400" dirty="0" err="1"/>
              <a:t>SacPAS</a:t>
            </a:r>
            <a:r>
              <a:rPr lang="en-US" sz="2400" dirty="0"/>
              <a:t> is an established source of information for Delta and fisheries management. It made much more sense to build upon </a:t>
            </a:r>
            <a:r>
              <a:rPr lang="en-US" sz="2400" dirty="0" err="1"/>
              <a:t>SacPAS</a:t>
            </a:r>
            <a:r>
              <a:rPr lang="en-US" sz="2400" dirty="0"/>
              <a:t> than to build a separate data product.</a:t>
            </a:r>
          </a:p>
          <a:p>
            <a:pPr>
              <a:spcBef>
                <a:spcPts val="1200"/>
              </a:spcBef>
            </a:pPr>
            <a:r>
              <a:rPr lang="en-US" sz="2400" dirty="0"/>
              <a:t>The presentation of Restoration Flow data is critical to integrating SJRRP operations into Delta operations and protecting those flows.</a:t>
            </a:r>
          </a:p>
          <a:p>
            <a:endParaRPr lang="en-US" sz="2400" dirty="0"/>
          </a:p>
        </p:txBody>
      </p:sp>
      <p:sp>
        <p:nvSpPr>
          <p:cNvPr id="5" name="Content Placeholder 3">
            <a:extLst>
              <a:ext uri="{FF2B5EF4-FFF2-40B4-BE49-F238E27FC236}">
                <a16:creationId xmlns:a16="http://schemas.microsoft.com/office/drawing/2014/main" id="{8067848C-22AD-13BF-246E-1C8B63860F96}"/>
              </a:ext>
            </a:extLst>
          </p:cNvPr>
          <p:cNvSpPr txBox="1">
            <a:spLocks/>
          </p:cNvSpPr>
          <p:nvPr/>
        </p:nvSpPr>
        <p:spPr>
          <a:xfrm>
            <a:off x="6795911" y="3025422"/>
            <a:ext cx="4848578" cy="30705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 name="Content Placeholder 3">
            <a:extLst>
              <a:ext uri="{FF2B5EF4-FFF2-40B4-BE49-F238E27FC236}">
                <a16:creationId xmlns:a16="http://schemas.microsoft.com/office/drawing/2014/main" id="{F41C4FA6-5AC0-C93A-2400-3BEC12C310E4}"/>
              </a:ext>
            </a:extLst>
          </p:cNvPr>
          <p:cNvSpPr txBox="1">
            <a:spLocks/>
          </p:cNvSpPr>
          <p:nvPr/>
        </p:nvSpPr>
        <p:spPr>
          <a:xfrm>
            <a:off x="6358723" y="2103120"/>
            <a:ext cx="4065437" cy="445007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pPr>
            <a:r>
              <a:rPr lang="en-US" sz="2400" dirty="0"/>
              <a:t>The </a:t>
            </a:r>
            <a:r>
              <a:rPr lang="en-US" sz="2400" dirty="0" err="1"/>
              <a:t>SacPAS</a:t>
            </a:r>
            <a:r>
              <a:rPr lang="en-US" sz="2400" dirty="0"/>
              <a:t> team has a good understanding of CA water while also having the expertise to artfully present the data. We think this combination is essential to this project.</a:t>
            </a:r>
          </a:p>
          <a:p>
            <a:pPr>
              <a:spcBef>
                <a:spcPts val="1200"/>
              </a:spcBef>
            </a:pPr>
            <a:r>
              <a:rPr lang="en-US" sz="2400" dirty="0"/>
              <a:t>We immediately found a good synergy working with the </a:t>
            </a:r>
            <a:r>
              <a:rPr lang="en-US" sz="2400" dirty="0" err="1"/>
              <a:t>SacPAS</a:t>
            </a:r>
            <a:r>
              <a:rPr lang="en-US" sz="2400" dirty="0"/>
              <a:t> team</a:t>
            </a:r>
          </a:p>
          <a:p>
            <a:endParaRPr lang="en-US" sz="2400" dirty="0"/>
          </a:p>
        </p:txBody>
      </p:sp>
    </p:spTree>
    <p:extLst>
      <p:ext uri="{BB962C8B-B14F-4D97-AF65-F5344CB8AC3E}">
        <p14:creationId xmlns:p14="http://schemas.microsoft.com/office/powerpoint/2010/main" val="2053361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44095-1E5E-D1B6-0A80-6E11B541E633}"/>
              </a:ext>
            </a:extLst>
          </p:cNvPr>
          <p:cNvSpPr>
            <a:spLocks noGrp="1"/>
          </p:cNvSpPr>
          <p:nvPr>
            <p:ph type="title"/>
          </p:nvPr>
        </p:nvSpPr>
        <p:spPr>
          <a:xfrm>
            <a:off x="306931" y="304800"/>
            <a:ext cx="11509931" cy="1263649"/>
          </a:xfrm>
        </p:spPr>
        <p:txBody>
          <a:bodyPr>
            <a:normAutofit/>
          </a:bodyPr>
          <a:lstStyle/>
          <a:p>
            <a:r>
              <a:rPr lang="en-US" b="1" dirty="0">
                <a:latin typeface="Verdana" panose="020B0604030504040204" pitchFamily="34" charset="0"/>
                <a:ea typeface="Verdana" panose="020B0604030504040204" pitchFamily="34" charset="0"/>
                <a:cs typeface="Verdana" panose="020B0604030504040204" pitchFamily="34" charset="0"/>
              </a:rPr>
              <a:t>Background on SJRRP</a:t>
            </a:r>
            <a:endParaRPr lang="en-US" sz="3600" b="1"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a16="http://schemas.microsoft.com/office/drawing/2014/main" id="{088AC8FA-817A-2529-EBF0-6BDC9A4D4EC1}"/>
              </a:ext>
            </a:extLst>
          </p:cNvPr>
          <p:cNvSpPr>
            <a:spLocks noGrp="1"/>
          </p:cNvSpPr>
          <p:nvPr>
            <p:ph idx="1"/>
          </p:nvPr>
        </p:nvSpPr>
        <p:spPr>
          <a:xfrm>
            <a:off x="147074" y="1528774"/>
            <a:ext cx="3484950" cy="4961550"/>
          </a:xfrm>
        </p:spPr>
        <p:txBody>
          <a:bodyPr>
            <a:normAutofit/>
          </a:bodyPr>
          <a:lstStyle/>
          <a:p>
            <a:pPr marL="0" indent="0">
              <a:lnSpc>
                <a:spcPct val="110000"/>
              </a:lnSpc>
              <a:buNone/>
            </a:pPr>
            <a:r>
              <a:rPr lang="en-US" sz="2000" dirty="0">
                <a:latin typeface="Calibri" panose="020F0502020204030204" pitchFamily="34" charset="0"/>
                <a:cs typeface="Calibri" panose="020F0502020204030204" pitchFamily="34" charset="0"/>
              </a:rPr>
              <a:t>The </a:t>
            </a:r>
            <a:r>
              <a:rPr lang="en-US" sz="2300" b="1" dirty="0">
                <a:solidFill>
                  <a:srgbClr val="59E5FF"/>
                </a:solidFill>
                <a:latin typeface="Calibri" panose="020F0502020204030204" pitchFamily="34" charset="0"/>
                <a:cs typeface="Calibri" panose="020F0502020204030204" pitchFamily="34" charset="0"/>
              </a:rPr>
              <a:t>San Joaquin River Restoration Program (SJRRP) </a:t>
            </a:r>
            <a:r>
              <a:rPr lang="en-US" sz="2000" dirty="0">
                <a:latin typeface="Calibri" panose="020F0502020204030204" pitchFamily="34" charset="0"/>
                <a:cs typeface="Calibri" panose="020F0502020204030204" pitchFamily="34" charset="0"/>
              </a:rPr>
              <a:t>is a comprehensive, long-term effort to release flows from Friant Dam to the confluence of Merced River, implement channel and structural improvements and restore a self-sustaining Chinook salmon population while reducing or avoiding adverse water supply impacts from Restoration Flows.</a:t>
            </a:r>
            <a:endParaRPr lang="en-US" sz="2000" b="1" dirty="0">
              <a:latin typeface="Calibri" panose="020F0502020204030204" pitchFamily="34" charset="0"/>
              <a:cs typeface="Calibri" panose="020F0502020204030204" pitchFamily="34" charset="0"/>
            </a:endParaRPr>
          </a:p>
        </p:txBody>
      </p:sp>
      <p:sp>
        <p:nvSpPr>
          <p:cNvPr id="4" name="Content Placeholder 2">
            <a:extLst>
              <a:ext uri="{FF2B5EF4-FFF2-40B4-BE49-F238E27FC236}">
                <a16:creationId xmlns:a16="http://schemas.microsoft.com/office/drawing/2014/main" id="{F978A168-7956-0B52-8B44-FB0AA7F50C94}"/>
              </a:ext>
            </a:extLst>
          </p:cNvPr>
          <p:cNvSpPr txBox="1">
            <a:spLocks/>
          </p:cNvSpPr>
          <p:nvPr/>
        </p:nvSpPr>
        <p:spPr>
          <a:xfrm>
            <a:off x="6937930" y="3674258"/>
            <a:ext cx="5254070" cy="2041619"/>
          </a:xfrm>
          <a:prstGeom prst="rect">
            <a:avLst/>
          </a:prstGeom>
        </p:spPr>
        <p:txBody>
          <a:bodyPr vert="horz" lIns="91440" tIns="45720" rIns="91440" bIns="45720" numCol="2"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rgbClr val="59E5FF"/>
                </a:solidFill>
                <a:latin typeface="Calibri" panose="020F0502020204030204" pitchFamily="34" charset="0"/>
                <a:cs typeface="Calibri" panose="020F0502020204030204" pitchFamily="34" charset="0"/>
              </a:rPr>
              <a:t>Two Settlement Goals</a:t>
            </a:r>
          </a:p>
          <a:p>
            <a:r>
              <a:rPr lang="en-US" sz="1600" b="1" dirty="0">
                <a:solidFill>
                  <a:srgbClr val="59E5FF"/>
                </a:solidFill>
                <a:latin typeface="Calibri" panose="020F0502020204030204" pitchFamily="34" charset="0"/>
                <a:cs typeface="Calibri" panose="020F0502020204030204" pitchFamily="34" charset="0"/>
              </a:rPr>
              <a:t>Restoration:</a:t>
            </a:r>
            <a:r>
              <a:rPr lang="en-US" sz="1600" dirty="0">
                <a:latin typeface="Calibri" panose="020F0502020204030204" pitchFamily="34" charset="0"/>
                <a:cs typeface="Calibri" panose="020F0502020204030204" pitchFamily="34" charset="0"/>
              </a:rPr>
              <a:t> </a:t>
            </a:r>
            <a:br>
              <a:rPr lang="en-US" sz="1200" dirty="0">
                <a:latin typeface="Calibri" panose="020F0502020204030204" pitchFamily="34" charset="0"/>
                <a:cs typeface="Calibri" panose="020F0502020204030204" pitchFamily="34" charset="0"/>
              </a:rPr>
            </a:br>
            <a:r>
              <a:rPr lang="en-US" sz="1200" dirty="0">
                <a:latin typeface="Calibri" panose="020F0502020204030204" pitchFamily="34" charset="0"/>
                <a:cs typeface="Calibri" panose="020F0502020204030204" pitchFamily="34" charset="0"/>
              </a:rPr>
              <a:t>To restore and maintain fish populations in “good condition” in the main stem of the San Joaquin River below Friant Dam to the confluence of the Merced River, including naturally reproducing and self-sustaining populations of salmon and other fish.</a:t>
            </a:r>
          </a:p>
          <a:p>
            <a:endParaRPr lang="en-US" sz="1600" b="1" dirty="0">
              <a:latin typeface="Calibri" panose="020F0502020204030204" pitchFamily="34" charset="0"/>
              <a:cs typeface="Calibri" panose="020F0502020204030204" pitchFamily="34" charset="0"/>
            </a:endParaRPr>
          </a:p>
          <a:p>
            <a:r>
              <a:rPr lang="en-US" sz="1600" b="1" dirty="0">
                <a:solidFill>
                  <a:srgbClr val="59E5FF"/>
                </a:solidFill>
                <a:latin typeface="Calibri" panose="020F0502020204030204" pitchFamily="34" charset="0"/>
                <a:cs typeface="Calibri" panose="020F0502020204030204" pitchFamily="34" charset="0"/>
              </a:rPr>
              <a:t>Water Management:</a:t>
            </a:r>
            <a:r>
              <a:rPr lang="en-US" sz="1600" dirty="0">
                <a:solidFill>
                  <a:srgbClr val="59E5FF"/>
                </a:solidFill>
                <a:latin typeface="Calibri" panose="020F0502020204030204" pitchFamily="34" charset="0"/>
                <a:cs typeface="Calibri" panose="020F0502020204030204" pitchFamily="34" charset="0"/>
              </a:rPr>
              <a:t> </a:t>
            </a:r>
            <a:br>
              <a:rPr lang="en-US" sz="1200" dirty="0">
                <a:latin typeface="Calibri" panose="020F0502020204030204" pitchFamily="34" charset="0"/>
                <a:cs typeface="Calibri" panose="020F0502020204030204" pitchFamily="34" charset="0"/>
              </a:rPr>
            </a:br>
            <a:r>
              <a:rPr lang="en-US" sz="1200" dirty="0">
                <a:latin typeface="Calibri" panose="020F0502020204030204" pitchFamily="34" charset="0"/>
                <a:cs typeface="Calibri" panose="020F0502020204030204" pitchFamily="34" charset="0"/>
              </a:rPr>
              <a:t>To reduce or avoid adverse water supply impacts to all of the Friant Division long-term contractors that may result from the Interim Flows and Restoration Flows provided for in the Settlement.</a:t>
            </a:r>
          </a:p>
        </p:txBody>
      </p:sp>
      <p:sp>
        <p:nvSpPr>
          <p:cNvPr id="5" name="Content Placeholder 2">
            <a:extLst>
              <a:ext uri="{FF2B5EF4-FFF2-40B4-BE49-F238E27FC236}">
                <a16:creationId xmlns:a16="http://schemas.microsoft.com/office/drawing/2014/main" id="{7C93DF11-CAD7-E298-0F4E-388C9B8ADC6D}"/>
              </a:ext>
            </a:extLst>
          </p:cNvPr>
          <p:cNvSpPr txBox="1">
            <a:spLocks/>
          </p:cNvSpPr>
          <p:nvPr/>
        </p:nvSpPr>
        <p:spPr>
          <a:xfrm>
            <a:off x="6937930" y="1284718"/>
            <a:ext cx="4762767" cy="24304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en-US" sz="1400" b="1" dirty="0">
                <a:latin typeface="Calibri" panose="020F0502020204030204" pitchFamily="34" charset="0"/>
                <a:cs typeface="Calibri" panose="020F0502020204030204" pitchFamily="34" charset="0"/>
              </a:rPr>
              <a:t>San Joaquin River Restoration Settlement</a:t>
            </a:r>
          </a:p>
          <a:p>
            <a:r>
              <a:rPr lang="en-US" sz="1200" dirty="0">
                <a:latin typeface="Calibri" panose="020F0502020204030204" pitchFamily="34" charset="0"/>
                <a:cs typeface="Calibri" panose="020F0502020204030204" pitchFamily="34" charset="0"/>
              </a:rPr>
              <a:t>The San Joaquin River Restoration Program is the direct result of the </a:t>
            </a:r>
            <a:r>
              <a:rPr lang="en-US" sz="1200" dirty="0">
                <a:latin typeface="Calibri" panose="020F0502020204030204" pitchFamily="34" charset="0"/>
                <a:cs typeface="Calibri" panose="020F0502020204030204" pitchFamily="34" charset="0"/>
                <a:hlinkClick r:id="rId2"/>
              </a:rPr>
              <a:t>San Joaquin River Restoration Settlement</a:t>
            </a:r>
            <a:r>
              <a:rPr lang="en-US" sz="1200" dirty="0">
                <a:latin typeface="Calibri" panose="020F0502020204030204" pitchFamily="34" charset="0"/>
                <a:cs typeface="Calibri" panose="020F0502020204030204" pitchFamily="34" charset="0"/>
              </a:rPr>
              <a:t> reached in September 2006 by the U.S. Departments of the Interior and Commerce, the Natural Resources Defense Council (NRDC), and the Friant Water Users Authority (FWUA). The Settlement, which followed an 18-year lawsuit, received Federal court approval in October 2006.</a:t>
            </a:r>
          </a:p>
          <a:p>
            <a:r>
              <a:rPr lang="en-US" sz="1200" dirty="0">
                <a:latin typeface="Calibri" panose="020F0502020204030204" pitchFamily="34" charset="0"/>
                <a:cs typeface="Calibri" panose="020F0502020204030204" pitchFamily="34" charset="0"/>
              </a:rPr>
              <a:t>Federal legislation, the </a:t>
            </a:r>
            <a:r>
              <a:rPr lang="en-US" sz="1200" dirty="0">
                <a:latin typeface="Calibri" panose="020F0502020204030204" pitchFamily="34" charset="0"/>
                <a:cs typeface="Calibri" panose="020F0502020204030204" pitchFamily="34" charset="0"/>
                <a:hlinkClick r:id="rId3"/>
              </a:rPr>
              <a:t>San Joaquin River Restoration Settlement Act</a:t>
            </a:r>
            <a:r>
              <a:rPr lang="en-US" sz="1200" dirty="0">
                <a:latin typeface="Calibri" panose="020F0502020204030204" pitchFamily="34" charset="0"/>
                <a:cs typeface="Calibri" panose="020F0502020204030204" pitchFamily="34" charset="0"/>
              </a:rPr>
              <a:t>, was passed in March 2009 authorizing Federal agencies to implement the Settlement.</a:t>
            </a:r>
          </a:p>
          <a:p>
            <a:pPr>
              <a:lnSpc>
                <a:spcPct val="110000"/>
              </a:lnSpc>
            </a:pPr>
            <a:endParaRPr lang="en-US" sz="1400" dirty="0">
              <a:latin typeface="Calibri" panose="020F0502020204030204" pitchFamily="34" charset="0"/>
              <a:cs typeface="Calibri" panose="020F0502020204030204" pitchFamily="34" charset="0"/>
            </a:endParaRPr>
          </a:p>
        </p:txBody>
      </p:sp>
      <p:pic>
        <p:nvPicPr>
          <p:cNvPr id="7" name="Picture 6" descr="A map of a river&#10;&#10;Description automatically generated">
            <a:extLst>
              <a:ext uri="{FF2B5EF4-FFF2-40B4-BE49-F238E27FC236}">
                <a16:creationId xmlns:a16="http://schemas.microsoft.com/office/drawing/2014/main" id="{1BD7A661-BB86-969F-0969-5993BCB51906}"/>
              </a:ext>
            </a:extLst>
          </p:cNvPr>
          <p:cNvPicPr>
            <a:picLocks noChangeAspect="1"/>
          </p:cNvPicPr>
          <p:nvPr/>
        </p:nvPicPr>
        <p:blipFill>
          <a:blip r:embed="rId4"/>
          <a:stretch>
            <a:fillRect/>
          </a:stretch>
        </p:blipFill>
        <p:spPr>
          <a:xfrm>
            <a:off x="3722395" y="1941996"/>
            <a:ext cx="2781997" cy="3773881"/>
          </a:xfrm>
          <a:prstGeom prst="rect">
            <a:avLst/>
          </a:prstGeom>
        </p:spPr>
      </p:pic>
      <p:pic>
        <p:nvPicPr>
          <p:cNvPr id="9" name="Picture 8" descr="A person holding a fish&#10;&#10;Description automatically generated">
            <a:extLst>
              <a:ext uri="{FF2B5EF4-FFF2-40B4-BE49-F238E27FC236}">
                <a16:creationId xmlns:a16="http://schemas.microsoft.com/office/drawing/2014/main" id="{06A7A406-17FE-A811-8D1C-9B708BA90757}"/>
              </a:ext>
            </a:extLst>
          </p:cNvPr>
          <p:cNvPicPr>
            <a:picLocks noChangeAspect="1"/>
          </p:cNvPicPr>
          <p:nvPr/>
        </p:nvPicPr>
        <p:blipFill>
          <a:blip r:embed="rId5"/>
          <a:stretch>
            <a:fillRect/>
          </a:stretch>
        </p:blipFill>
        <p:spPr>
          <a:xfrm>
            <a:off x="7259781" y="5627076"/>
            <a:ext cx="1641231" cy="1230924"/>
          </a:xfrm>
          <a:prstGeom prst="rect">
            <a:avLst/>
          </a:prstGeom>
        </p:spPr>
      </p:pic>
      <p:pic>
        <p:nvPicPr>
          <p:cNvPr id="11" name="Picture 10" descr="A water channel with clouds in the sky&#10;&#10;Description automatically generated">
            <a:extLst>
              <a:ext uri="{FF2B5EF4-FFF2-40B4-BE49-F238E27FC236}">
                <a16:creationId xmlns:a16="http://schemas.microsoft.com/office/drawing/2014/main" id="{F5B2ACC8-F725-A61D-C1FC-9AE7E9DD5A51}"/>
              </a:ext>
            </a:extLst>
          </p:cNvPr>
          <p:cNvPicPr>
            <a:picLocks noChangeAspect="1"/>
          </p:cNvPicPr>
          <p:nvPr/>
        </p:nvPicPr>
        <p:blipFill>
          <a:blip r:embed="rId6"/>
          <a:stretch>
            <a:fillRect/>
          </a:stretch>
        </p:blipFill>
        <p:spPr>
          <a:xfrm>
            <a:off x="9870410" y="5627076"/>
            <a:ext cx="1797244" cy="1230924"/>
          </a:xfrm>
          <a:prstGeom prst="rect">
            <a:avLst/>
          </a:prstGeom>
        </p:spPr>
      </p:pic>
      <p:sp>
        <p:nvSpPr>
          <p:cNvPr id="13" name="TextBox 12">
            <a:extLst>
              <a:ext uri="{FF2B5EF4-FFF2-40B4-BE49-F238E27FC236}">
                <a16:creationId xmlns:a16="http://schemas.microsoft.com/office/drawing/2014/main" id="{3DCDEAA4-194A-5088-D943-AA2FC5C8F43A}"/>
              </a:ext>
            </a:extLst>
          </p:cNvPr>
          <p:cNvSpPr txBox="1"/>
          <p:nvPr/>
        </p:nvSpPr>
        <p:spPr>
          <a:xfrm>
            <a:off x="1889549" y="6183868"/>
            <a:ext cx="3334680" cy="369332"/>
          </a:xfrm>
          <a:prstGeom prst="rect">
            <a:avLst/>
          </a:prstGeom>
          <a:noFill/>
        </p:spPr>
        <p:txBody>
          <a:bodyPr wrap="square">
            <a:spAutoFit/>
          </a:bodyPr>
          <a:lstStyle/>
          <a:p>
            <a:r>
              <a:rPr lang="en-US" dirty="0">
                <a:hlinkClick r:id="rId7"/>
              </a:rPr>
              <a:t>https://</a:t>
            </a:r>
            <a:r>
              <a:rPr lang="en-US" dirty="0" err="1">
                <a:hlinkClick r:id="rId7"/>
              </a:rPr>
              <a:t>www.restoresjr.net</a:t>
            </a:r>
            <a:r>
              <a:rPr lang="en-US" dirty="0">
                <a:hlinkClick r:id="rId7"/>
              </a:rPr>
              <a:t>/</a:t>
            </a:r>
            <a:endParaRPr lang="en-US" dirty="0"/>
          </a:p>
        </p:txBody>
      </p:sp>
    </p:spTree>
    <p:extLst>
      <p:ext uri="{BB962C8B-B14F-4D97-AF65-F5344CB8AC3E}">
        <p14:creationId xmlns:p14="http://schemas.microsoft.com/office/powerpoint/2010/main" val="807835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44095-1E5E-D1B6-0A80-6E11B541E633}"/>
              </a:ext>
            </a:extLst>
          </p:cNvPr>
          <p:cNvSpPr>
            <a:spLocks noGrp="1"/>
          </p:cNvSpPr>
          <p:nvPr>
            <p:ph type="title"/>
          </p:nvPr>
        </p:nvSpPr>
        <p:spPr>
          <a:xfrm>
            <a:off x="761999" y="304800"/>
            <a:ext cx="10903528" cy="1263649"/>
          </a:xfrm>
        </p:spPr>
        <p:txBody>
          <a:bodyPr>
            <a:normAutofit fontScale="90000"/>
          </a:bodyPr>
          <a:lstStyle/>
          <a:p>
            <a:pPr algn="ctr"/>
            <a:r>
              <a:rPr lang="en-US" b="1" dirty="0">
                <a:latin typeface="Verdana" panose="020B0604030504040204" pitchFamily="34" charset="0"/>
                <a:ea typeface="Verdana" panose="020B0604030504040204" pitchFamily="34" charset="0"/>
                <a:cs typeface="Verdana" panose="020B0604030504040204" pitchFamily="34" charset="0"/>
              </a:rPr>
              <a:t>Design Thinking process of </a:t>
            </a:r>
            <a:br>
              <a:rPr lang="en-US" b="1" dirty="0">
                <a:latin typeface="Verdana" panose="020B0604030504040204" pitchFamily="34" charset="0"/>
                <a:ea typeface="Verdana" panose="020B0604030504040204" pitchFamily="34" charset="0"/>
                <a:cs typeface="Verdana" panose="020B0604030504040204" pitchFamily="34" charset="0"/>
              </a:rPr>
            </a:br>
            <a:r>
              <a:rPr lang="en-US" b="1" dirty="0">
                <a:latin typeface="Verdana" panose="020B0604030504040204" pitchFamily="34" charset="0"/>
                <a:ea typeface="Verdana" panose="020B0604030504040204" pitchFamily="34" charset="0"/>
                <a:cs typeface="Verdana" panose="020B0604030504040204" pitchFamily="34" charset="0"/>
              </a:rPr>
              <a:t>co-creating a SacPAS tool</a:t>
            </a:r>
          </a:p>
        </p:txBody>
      </p:sp>
      <p:sp>
        <p:nvSpPr>
          <p:cNvPr id="5" name="Content Placeholder 3">
            <a:extLst>
              <a:ext uri="{FF2B5EF4-FFF2-40B4-BE49-F238E27FC236}">
                <a16:creationId xmlns:a16="http://schemas.microsoft.com/office/drawing/2014/main" id="{8067848C-22AD-13BF-246E-1C8B63860F96}"/>
              </a:ext>
            </a:extLst>
          </p:cNvPr>
          <p:cNvSpPr txBox="1">
            <a:spLocks/>
          </p:cNvSpPr>
          <p:nvPr/>
        </p:nvSpPr>
        <p:spPr>
          <a:xfrm>
            <a:off x="5910944" y="1856508"/>
            <a:ext cx="6078566" cy="500149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Initial meeting: </a:t>
            </a:r>
          </a:p>
          <a:p>
            <a:pPr lvl="1"/>
            <a:r>
              <a:rPr lang="en-US" dirty="0"/>
              <a:t>SacPAS to hear: What’s needed</a:t>
            </a:r>
          </a:p>
          <a:p>
            <a:pPr lvl="1"/>
            <a:r>
              <a:rPr lang="en-US" dirty="0"/>
              <a:t>SJRRP to hear: What’s possible</a:t>
            </a:r>
          </a:p>
          <a:p>
            <a:endParaRPr lang="en-US" dirty="0"/>
          </a:p>
          <a:p>
            <a:r>
              <a:rPr lang="en-US" dirty="0"/>
              <a:t>SacPAS aims to meet needs of users</a:t>
            </a:r>
          </a:p>
          <a:p>
            <a:pPr lvl="1"/>
            <a:r>
              <a:rPr lang="en-US" dirty="0"/>
              <a:t>Data automation</a:t>
            </a:r>
          </a:p>
          <a:p>
            <a:pPr lvl="1"/>
            <a:r>
              <a:rPr lang="en-US" dirty="0"/>
              <a:t>Online tools</a:t>
            </a:r>
          </a:p>
          <a:p>
            <a:pPr lvl="1"/>
            <a:r>
              <a:rPr lang="en-US" dirty="0"/>
              <a:t>Schedule of development of tools</a:t>
            </a:r>
          </a:p>
          <a:p>
            <a:pPr lvl="1"/>
            <a:endParaRPr lang="en-US" dirty="0"/>
          </a:p>
          <a:p>
            <a:r>
              <a:rPr lang="en-US" dirty="0"/>
              <a:t>In this presentation, we’ll share the design thinking process thus far in tools for SJRRP…</a:t>
            </a:r>
          </a:p>
          <a:p>
            <a:endParaRPr lang="en-US" dirty="0"/>
          </a:p>
          <a:p>
            <a:endParaRPr lang="en-US" dirty="0"/>
          </a:p>
        </p:txBody>
      </p:sp>
      <p:pic>
        <p:nvPicPr>
          <p:cNvPr id="4" name="Picture 3">
            <a:extLst>
              <a:ext uri="{FF2B5EF4-FFF2-40B4-BE49-F238E27FC236}">
                <a16:creationId xmlns:a16="http://schemas.microsoft.com/office/drawing/2014/main" id="{961867CB-2AD6-D413-A5C6-050602F88BA2}"/>
              </a:ext>
            </a:extLst>
          </p:cNvPr>
          <p:cNvPicPr>
            <a:picLocks noChangeAspect="1"/>
          </p:cNvPicPr>
          <p:nvPr/>
        </p:nvPicPr>
        <p:blipFill>
          <a:blip r:embed="rId3"/>
          <a:stretch>
            <a:fillRect/>
          </a:stretch>
        </p:blipFill>
        <p:spPr>
          <a:xfrm>
            <a:off x="202490" y="2942414"/>
            <a:ext cx="5499968" cy="2186179"/>
          </a:xfrm>
          <a:prstGeom prst="rect">
            <a:avLst/>
          </a:prstGeom>
        </p:spPr>
      </p:pic>
    </p:spTree>
    <p:extLst>
      <p:ext uri="{BB962C8B-B14F-4D97-AF65-F5344CB8AC3E}">
        <p14:creationId xmlns:p14="http://schemas.microsoft.com/office/powerpoint/2010/main" val="2918717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44095-1E5E-D1B6-0A80-6E11B541E633}"/>
              </a:ext>
            </a:extLst>
          </p:cNvPr>
          <p:cNvSpPr>
            <a:spLocks noGrp="1"/>
          </p:cNvSpPr>
          <p:nvPr>
            <p:ph type="title"/>
          </p:nvPr>
        </p:nvSpPr>
        <p:spPr>
          <a:xfrm>
            <a:off x="762000" y="304800"/>
            <a:ext cx="9144000" cy="1263649"/>
          </a:xfrm>
        </p:spPr>
        <p:txBody>
          <a:bodyPr/>
          <a:lstStyle/>
          <a:p>
            <a:r>
              <a:rPr lang="en-US" b="1" dirty="0">
                <a:latin typeface="Verdana" panose="020B0604030504040204" pitchFamily="34" charset="0"/>
                <a:ea typeface="Verdana" panose="020B0604030504040204" pitchFamily="34" charset="0"/>
                <a:cs typeface="Verdana" panose="020B0604030504040204" pitchFamily="34" charset="0"/>
              </a:rPr>
              <a:t>Initial meeting with SacPAS</a:t>
            </a:r>
          </a:p>
        </p:txBody>
      </p:sp>
      <p:sp>
        <p:nvSpPr>
          <p:cNvPr id="3" name="Content Placeholder 2">
            <a:extLst>
              <a:ext uri="{FF2B5EF4-FFF2-40B4-BE49-F238E27FC236}">
                <a16:creationId xmlns:a16="http://schemas.microsoft.com/office/drawing/2014/main" id="{088AC8FA-817A-2529-EBF0-6BDC9A4D4EC1}"/>
              </a:ext>
            </a:extLst>
          </p:cNvPr>
          <p:cNvSpPr>
            <a:spLocks noGrp="1"/>
          </p:cNvSpPr>
          <p:nvPr>
            <p:ph idx="1"/>
          </p:nvPr>
        </p:nvSpPr>
        <p:spPr>
          <a:xfrm>
            <a:off x="762000" y="1886858"/>
            <a:ext cx="10668000" cy="4354286"/>
          </a:xfrm>
        </p:spPr>
        <p:txBody>
          <a:bodyPr>
            <a:normAutofit lnSpcReduction="10000"/>
          </a:bodyPr>
          <a:lstStyle/>
          <a:p>
            <a:r>
              <a:rPr lang="en-US" dirty="0"/>
              <a:t>Met December 2022</a:t>
            </a:r>
          </a:p>
          <a:p>
            <a:endParaRPr lang="en-US" dirty="0"/>
          </a:p>
          <a:p>
            <a:r>
              <a:rPr lang="en-US" dirty="0"/>
              <a:t>Online Tools related to D-1641?</a:t>
            </a:r>
          </a:p>
          <a:p>
            <a:endParaRPr lang="en-US" dirty="0"/>
          </a:p>
          <a:p>
            <a:r>
              <a:rPr lang="en-US" dirty="0"/>
              <a:t>Data and how to access?</a:t>
            </a:r>
          </a:p>
          <a:p>
            <a:pPr lvl="1"/>
            <a:r>
              <a:rPr lang="en-US" dirty="0"/>
              <a:t>Data sheet via email</a:t>
            </a:r>
          </a:p>
          <a:p>
            <a:pPr lvl="1"/>
            <a:r>
              <a:rPr lang="en-US" dirty="0"/>
              <a:t>Data from pdfs</a:t>
            </a:r>
          </a:p>
          <a:p>
            <a:pPr lvl="1"/>
            <a:r>
              <a:rPr lang="en-US" dirty="0"/>
              <a:t>Static </a:t>
            </a:r>
            <a:r>
              <a:rPr lang="en-US" dirty="0" err="1"/>
              <a:t>url</a:t>
            </a:r>
            <a:endParaRPr lang="en-US" dirty="0"/>
          </a:p>
          <a:p>
            <a:pPr lvl="1"/>
            <a:endParaRPr lang="en-US" dirty="0"/>
          </a:p>
          <a:p>
            <a:r>
              <a:rPr lang="en-US" dirty="0"/>
              <a:t>Can SacPAS handle the complex spreadsheets?</a:t>
            </a:r>
          </a:p>
          <a:p>
            <a:endParaRPr lang="en-US" dirty="0"/>
          </a:p>
        </p:txBody>
      </p:sp>
    </p:spTree>
    <p:extLst>
      <p:ext uri="{BB962C8B-B14F-4D97-AF65-F5344CB8AC3E}">
        <p14:creationId xmlns:p14="http://schemas.microsoft.com/office/powerpoint/2010/main" val="62559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44095-1E5E-D1B6-0A80-6E11B541E633}"/>
              </a:ext>
            </a:extLst>
          </p:cNvPr>
          <p:cNvSpPr>
            <a:spLocks noGrp="1"/>
          </p:cNvSpPr>
          <p:nvPr>
            <p:ph type="title"/>
          </p:nvPr>
        </p:nvSpPr>
        <p:spPr>
          <a:xfrm>
            <a:off x="536222" y="105583"/>
            <a:ext cx="11119556" cy="1263649"/>
          </a:xfrm>
        </p:spPr>
        <p:txBody>
          <a:bodyPr>
            <a:normAutofit fontScale="90000"/>
          </a:bodyPr>
          <a:lstStyle/>
          <a:p>
            <a:r>
              <a:rPr lang="en-US" sz="2200" b="1" dirty="0">
                <a:latin typeface="Verdana" panose="020B0604030504040204" pitchFamily="34" charset="0"/>
                <a:ea typeface="Verdana" panose="020B0604030504040204" pitchFamily="34" charset="0"/>
                <a:cs typeface="Verdana" panose="020B0604030504040204" pitchFamily="34" charset="0"/>
              </a:rPr>
              <a:t>Follow-up meetings in July 2023 - present: </a:t>
            </a:r>
            <a:br>
              <a:rPr lang="en-US" sz="2200" b="1" dirty="0">
                <a:latin typeface="Verdana" panose="020B0604030504040204" pitchFamily="34" charset="0"/>
                <a:ea typeface="Verdana" panose="020B0604030504040204" pitchFamily="34" charset="0"/>
                <a:cs typeface="Verdana" panose="020B0604030504040204" pitchFamily="34" charset="0"/>
              </a:rPr>
            </a:br>
            <a:br>
              <a:rPr lang="en-US" sz="2200" b="1" dirty="0">
                <a:latin typeface="Verdana" panose="020B0604030504040204" pitchFamily="34" charset="0"/>
                <a:ea typeface="Verdana" panose="020B0604030504040204" pitchFamily="34" charset="0"/>
                <a:cs typeface="Verdana" panose="020B0604030504040204" pitchFamily="34" charset="0"/>
              </a:rPr>
            </a:br>
            <a:r>
              <a:rPr lang="en-US" sz="4200" b="1" dirty="0">
                <a:latin typeface="Verdana" panose="020B0604030504040204" pitchFamily="34" charset="0"/>
                <a:ea typeface="Verdana" panose="020B0604030504040204" pitchFamily="34" charset="0"/>
                <a:cs typeface="Verdana" panose="020B0604030504040204" pitchFamily="34" charset="0"/>
              </a:rPr>
              <a:t>Request for Two Team Pages</a:t>
            </a:r>
          </a:p>
        </p:txBody>
      </p:sp>
      <p:sp>
        <p:nvSpPr>
          <p:cNvPr id="3" name="Content Placeholder 2">
            <a:extLst>
              <a:ext uri="{FF2B5EF4-FFF2-40B4-BE49-F238E27FC236}">
                <a16:creationId xmlns:a16="http://schemas.microsoft.com/office/drawing/2014/main" id="{088AC8FA-817A-2529-EBF0-6BDC9A4D4EC1}"/>
              </a:ext>
            </a:extLst>
          </p:cNvPr>
          <p:cNvSpPr>
            <a:spLocks noGrp="1"/>
          </p:cNvSpPr>
          <p:nvPr>
            <p:ph idx="1"/>
          </p:nvPr>
        </p:nvSpPr>
        <p:spPr>
          <a:xfrm>
            <a:off x="310444" y="1665514"/>
            <a:ext cx="6180666" cy="4887686"/>
          </a:xfrm>
        </p:spPr>
        <p:txBody>
          <a:bodyPr>
            <a:normAutofit/>
          </a:bodyPr>
          <a:lstStyle/>
          <a:p>
            <a:r>
              <a:rPr lang="en-US" b="1" dirty="0">
                <a:solidFill>
                  <a:srgbClr val="59E5FF"/>
                </a:solidFill>
              </a:rPr>
              <a:t>Team Page #1: </a:t>
            </a:r>
            <a:br>
              <a:rPr lang="en-US" b="1" dirty="0">
                <a:solidFill>
                  <a:srgbClr val="59E5FF"/>
                </a:solidFill>
              </a:rPr>
            </a:br>
            <a:r>
              <a:rPr lang="en-US" b="1" dirty="0">
                <a:solidFill>
                  <a:srgbClr val="59E5FF"/>
                </a:solidFill>
              </a:rPr>
              <a:t>River Restoration Flows</a:t>
            </a:r>
          </a:p>
          <a:p>
            <a:endParaRPr lang="en-US" sz="1200" dirty="0"/>
          </a:p>
          <a:p>
            <a:pPr lvl="1"/>
            <a:r>
              <a:rPr lang="en-US" sz="2000" dirty="0"/>
              <a:t>Identifies location and amount of </a:t>
            </a:r>
            <a:br>
              <a:rPr lang="en-US" sz="2000" dirty="0"/>
            </a:br>
            <a:r>
              <a:rPr lang="en-US" sz="2000" dirty="0"/>
              <a:t>environmental flows, Friant Dam – Delta</a:t>
            </a:r>
          </a:p>
          <a:p>
            <a:pPr lvl="2"/>
            <a:r>
              <a:rPr lang="en-US" sz="1800" dirty="0"/>
              <a:t>Restoration Year Flow Volumes </a:t>
            </a:r>
            <a:br>
              <a:rPr lang="en-US" sz="1800" dirty="0"/>
            </a:br>
            <a:r>
              <a:rPr lang="en-US" sz="1800" dirty="0"/>
              <a:t>(by month and year)</a:t>
            </a:r>
          </a:p>
          <a:p>
            <a:pPr lvl="2"/>
            <a:r>
              <a:rPr lang="en-US" sz="1800" dirty="0"/>
              <a:t>Restoration Year Flows </a:t>
            </a:r>
            <a:br>
              <a:rPr lang="en-US" sz="1800" dirty="0"/>
            </a:br>
            <a:r>
              <a:rPr lang="en-US" sz="1800" dirty="0"/>
              <a:t>(rates by day)</a:t>
            </a:r>
          </a:p>
          <a:p>
            <a:pPr lvl="1"/>
            <a:endParaRPr lang="en-US" sz="1200" dirty="0"/>
          </a:p>
          <a:p>
            <a:pPr lvl="1"/>
            <a:r>
              <a:rPr lang="en-US" sz="1800" dirty="0"/>
              <a:t>Volumes organized around Restoration Year (Mar-Feb); </a:t>
            </a:r>
            <a:br>
              <a:rPr lang="en-US" sz="1800" dirty="0"/>
            </a:br>
            <a:r>
              <a:rPr lang="en-US" sz="1800" dirty="0"/>
              <a:t>Flows organized around Water Year (Oct-Sep)</a:t>
            </a:r>
          </a:p>
          <a:p>
            <a:pPr lvl="1"/>
            <a:endParaRPr lang="en-US" sz="1200" dirty="0"/>
          </a:p>
          <a:p>
            <a:pPr lvl="1"/>
            <a:r>
              <a:rPr lang="en-US" sz="1800" dirty="0"/>
              <a:t>Data derived from SJRRP Operations spreadsheet</a:t>
            </a:r>
          </a:p>
        </p:txBody>
      </p:sp>
      <p:sp>
        <p:nvSpPr>
          <p:cNvPr id="4" name="Content Placeholder 2">
            <a:extLst>
              <a:ext uri="{FF2B5EF4-FFF2-40B4-BE49-F238E27FC236}">
                <a16:creationId xmlns:a16="http://schemas.microsoft.com/office/drawing/2014/main" id="{27BBE0A5-1B21-1C38-765A-3BFEBEDDB4B3}"/>
              </a:ext>
            </a:extLst>
          </p:cNvPr>
          <p:cNvSpPr txBox="1">
            <a:spLocks/>
          </p:cNvSpPr>
          <p:nvPr/>
        </p:nvSpPr>
        <p:spPr>
          <a:xfrm>
            <a:off x="6491110" y="1665514"/>
            <a:ext cx="5599290" cy="51924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59E5FF"/>
                </a:solidFill>
              </a:rPr>
              <a:t>Team Page #2: </a:t>
            </a:r>
            <a:br>
              <a:rPr lang="en-US" b="1" dirty="0">
                <a:solidFill>
                  <a:srgbClr val="59E5FF"/>
                </a:solidFill>
              </a:rPr>
            </a:br>
            <a:r>
              <a:rPr lang="en-US" b="1" dirty="0">
                <a:solidFill>
                  <a:srgbClr val="59E5FF"/>
                </a:solidFill>
              </a:rPr>
              <a:t>Delta Water Quality (WQ)</a:t>
            </a:r>
          </a:p>
          <a:p>
            <a:pPr marL="695325" lvl="2" indent="-223838"/>
            <a:endParaRPr lang="en-US" dirty="0"/>
          </a:p>
          <a:p>
            <a:pPr marL="695325" lvl="2" indent="-223838"/>
            <a:r>
              <a:rPr lang="en-US" dirty="0"/>
              <a:t>Identifies D-1641 compliance and trends;</a:t>
            </a:r>
          </a:p>
          <a:p>
            <a:pPr marL="928687" lvl="4" indent="0">
              <a:buNone/>
            </a:pPr>
            <a:r>
              <a:rPr lang="en-US" dirty="0"/>
              <a:t>WQ objectives for:</a:t>
            </a:r>
          </a:p>
          <a:p>
            <a:pPr marL="1609725" lvl="6" indent="-223838"/>
            <a:r>
              <a:rPr lang="en-US" dirty="0"/>
              <a:t>Municipal &amp; Industrial beneficial use</a:t>
            </a:r>
          </a:p>
          <a:p>
            <a:pPr marL="1609725" lvl="6" indent="-223838"/>
            <a:r>
              <a:rPr lang="en-US" dirty="0"/>
              <a:t>Agricultural beneficial use</a:t>
            </a:r>
          </a:p>
          <a:p>
            <a:pPr marL="1609725" lvl="6" indent="-223838"/>
            <a:r>
              <a:rPr lang="en-US" dirty="0"/>
              <a:t>Fish and Wildlife beneficial use</a:t>
            </a:r>
          </a:p>
          <a:p>
            <a:pPr marL="1609725" lvl="6" indent="-223838"/>
            <a:r>
              <a:rPr lang="en-US" dirty="0"/>
              <a:t>Salinity (X2)</a:t>
            </a:r>
          </a:p>
          <a:p>
            <a:pPr marL="695325" lvl="2" indent="-223838"/>
            <a:endParaRPr lang="en-US" sz="1200" dirty="0"/>
          </a:p>
          <a:p>
            <a:pPr marL="695325" lvl="2" indent="-223838"/>
            <a:r>
              <a:rPr lang="en-US" sz="1800" dirty="0"/>
              <a:t>Organized around Water Year and </a:t>
            </a:r>
            <a:br>
              <a:rPr lang="en-US" sz="1800" dirty="0"/>
            </a:br>
            <a:r>
              <a:rPr lang="en-US" sz="1800" dirty="0"/>
              <a:t>seasonal compliance</a:t>
            </a:r>
          </a:p>
          <a:p>
            <a:pPr marL="695325" lvl="2" indent="-223838"/>
            <a:endParaRPr lang="en-US" sz="1200" dirty="0"/>
          </a:p>
          <a:p>
            <a:pPr marL="695325" lvl="2" indent="-223838"/>
            <a:r>
              <a:rPr lang="en-US" sz="1800" dirty="0"/>
              <a:t>Data available on CDEC, CVO reports and DWR Delta operations summary</a:t>
            </a:r>
          </a:p>
        </p:txBody>
      </p:sp>
      <p:sp>
        <p:nvSpPr>
          <p:cNvPr id="6" name="TextBox 5">
            <a:extLst>
              <a:ext uri="{FF2B5EF4-FFF2-40B4-BE49-F238E27FC236}">
                <a16:creationId xmlns:a16="http://schemas.microsoft.com/office/drawing/2014/main" id="{6F960141-F556-694D-DCFB-ED3E0E20698D}"/>
              </a:ext>
            </a:extLst>
          </p:cNvPr>
          <p:cNvSpPr txBox="1"/>
          <p:nvPr/>
        </p:nvSpPr>
        <p:spPr>
          <a:xfrm>
            <a:off x="1126067" y="6183868"/>
            <a:ext cx="5229577" cy="400110"/>
          </a:xfrm>
          <a:prstGeom prst="rect">
            <a:avLst/>
          </a:prstGeom>
          <a:noFill/>
        </p:spPr>
        <p:txBody>
          <a:bodyPr wrap="square">
            <a:spAutoFit/>
          </a:bodyPr>
          <a:lstStyle/>
          <a:p>
            <a:r>
              <a:rPr lang="en-US" sz="2000" b="1" dirty="0">
                <a:solidFill>
                  <a:srgbClr val="59E5FF"/>
                </a:solidFill>
              </a:rPr>
              <a:t>Currently focusing on co-creating Team Page #1</a:t>
            </a:r>
            <a:endParaRPr lang="en-US" sz="2000" dirty="0"/>
          </a:p>
        </p:txBody>
      </p:sp>
    </p:spTree>
    <p:extLst>
      <p:ext uri="{BB962C8B-B14F-4D97-AF65-F5344CB8AC3E}">
        <p14:creationId xmlns:p14="http://schemas.microsoft.com/office/powerpoint/2010/main" val="2473384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44095-1E5E-D1B6-0A80-6E11B541E633}"/>
              </a:ext>
            </a:extLst>
          </p:cNvPr>
          <p:cNvSpPr>
            <a:spLocks noGrp="1"/>
          </p:cNvSpPr>
          <p:nvPr>
            <p:ph type="title"/>
          </p:nvPr>
        </p:nvSpPr>
        <p:spPr>
          <a:xfrm>
            <a:off x="762000" y="304800"/>
            <a:ext cx="9960434" cy="1263649"/>
          </a:xfrm>
        </p:spPr>
        <p:txBody>
          <a:bodyPr>
            <a:normAutofit/>
          </a:bodyPr>
          <a:lstStyle/>
          <a:p>
            <a:r>
              <a:rPr lang="en-US" sz="3600" b="1" dirty="0">
                <a:latin typeface="Verdana" panose="020B0604030504040204" pitchFamily="34" charset="0"/>
                <a:ea typeface="Verdana" panose="020B0604030504040204" pitchFamily="34" charset="0"/>
                <a:cs typeface="Verdana" panose="020B0604030504040204" pitchFamily="34" charset="0"/>
              </a:rPr>
              <a:t>Request included prototype &amp; context</a:t>
            </a:r>
          </a:p>
        </p:txBody>
      </p:sp>
      <p:pic>
        <p:nvPicPr>
          <p:cNvPr id="5" name="Content Placeholder 4" descr="A screenshot of a data presentation&#10;&#10;Description automatically generated">
            <a:extLst>
              <a:ext uri="{FF2B5EF4-FFF2-40B4-BE49-F238E27FC236}">
                <a16:creationId xmlns:a16="http://schemas.microsoft.com/office/drawing/2014/main" id="{0F66364D-3897-2AD1-15A0-9E3083A33E68}"/>
              </a:ext>
            </a:extLst>
          </p:cNvPr>
          <p:cNvPicPr>
            <a:picLocks noGrp="1" noChangeAspect="1"/>
          </p:cNvPicPr>
          <p:nvPr>
            <p:ph idx="1"/>
          </p:nvPr>
        </p:nvPicPr>
        <p:blipFill>
          <a:blip r:embed="rId2"/>
          <a:stretch>
            <a:fillRect/>
          </a:stretch>
        </p:blipFill>
        <p:spPr>
          <a:xfrm>
            <a:off x="1115783" y="1252537"/>
            <a:ext cx="9960434" cy="5605463"/>
          </a:xfrm>
        </p:spPr>
      </p:pic>
    </p:spTree>
    <p:extLst>
      <p:ext uri="{BB962C8B-B14F-4D97-AF65-F5344CB8AC3E}">
        <p14:creationId xmlns:p14="http://schemas.microsoft.com/office/powerpoint/2010/main" val="351885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44095-1E5E-D1B6-0A80-6E11B541E633}"/>
              </a:ext>
            </a:extLst>
          </p:cNvPr>
          <p:cNvSpPr>
            <a:spLocks noGrp="1"/>
          </p:cNvSpPr>
          <p:nvPr>
            <p:ph type="title"/>
          </p:nvPr>
        </p:nvSpPr>
        <p:spPr>
          <a:xfrm>
            <a:off x="761999" y="304800"/>
            <a:ext cx="10571747" cy="1263649"/>
          </a:xfrm>
        </p:spPr>
        <p:txBody>
          <a:bodyPr>
            <a:normAutofit/>
          </a:bodyPr>
          <a:lstStyle/>
          <a:p>
            <a:r>
              <a:rPr lang="en-US" sz="3600" b="1" dirty="0">
                <a:latin typeface="Verdana" panose="020B0604030504040204" pitchFamily="34" charset="0"/>
                <a:ea typeface="Verdana" panose="020B0604030504040204" pitchFamily="34" charset="0"/>
                <a:cs typeface="Verdana" panose="020B0604030504040204" pitchFamily="34" charset="0"/>
              </a:rPr>
              <a:t>SacPAS recreates prototype with data</a:t>
            </a:r>
          </a:p>
        </p:txBody>
      </p:sp>
      <p:pic>
        <p:nvPicPr>
          <p:cNvPr id="4" name="Content Placeholder 3" descr="A screenshot of a graph&#10;&#10;Description automatically generated">
            <a:extLst>
              <a:ext uri="{FF2B5EF4-FFF2-40B4-BE49-F238E27FC236}">
                <a16:creationId xmlns:a16="http://schemas.microsoft.com/office/drawing/2014/main" id="{0504330C-EC12-6A87-B838-573C73BD103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10190" y="1115028"/>
            <a:ext cx="9571620" cy="5742972"/>
          </a:xfrm>
          <a:prstGeom prst="rect">
            <a:avLst/>
          </a:prstGeom>
        </p:spPr>
      </p:pic>
    </p:spTree>
    <p:extLst>
      <p:ext uri="{BB962C8B-B14F-4D97-AF65-F5344CB8AC3E}">
        <p14:creationId xmlns:p14="http://schemas.microsoft.com/office/powerpoint/2010/main" val="2589208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44095-1E5E-D1B6-0A80-6E11B541E633}"/>
              </a:ext>
            </a:extLst>
          </p:cNvPr>
          <p:cNvSpPr>
            <a:spLocks noGrp="1"/>
          </p:cNvSpPr>
          <p:nvPr>
            <p:ph type="title"/>
          </p:nvPr>
        </p:nvSpPr>
        <p:spPr>
          <a:xfrm>
            <a:off x="762000" y="304800"/>
            <a:ext cx="10429462" cy="1263649"/>
          </a:xfrm>
        </p:spPr>
        <p:txBody>
          <a:bodyPr>
            <a:normAutofit/>
          </a:bodyPr>
          <a:lstStyle/>
          <a:p>
            <a:r>
              <a:rPr lang="en-US" sz="3200" b="1" dirty="0">
                <a:latin typeface="Verdana" panose="020B0604030504040204" pitchFamily="34" charset="0"/>
                <a:ea typeface="Verdana" panose="020B0604030504040204" pitchFamily="34" charset="0"/>
                <a:cs typeface="Verdana" panose="020B0604030504040204" pitchFamily="34" charset="0"/>
              </a:rPr>
              <a:t>Another example of prototype in request</a:t>
            </a:r>
          </a:p>
        </p:txBody>
      </p:sp>
      <p:pic>
        <p:nvPicPr>
          <p:cNvPr id="5" name="Content Placeholder 4" descr="A screenshot of a computer screen&#10;&#10;Description automatically generated">
            <a:extLst>
              <a:ext uri="{FF2B5EF4-FFF2-40B4-BE49-F238E27FC236}">
                <a16:creationId xmlns:a16="http://schemas.microsoft.com/office/drawing/2014/main" id="{A2E6F592-7784-943B-03E6-392E258D6948}"/>
              </a:ext>
            </a:extLst>
          </p:cNvPr>
          <p:cNvPicPr>
            <a:picLocks noGrp="1" noChangeAspect="1"/>
          </p:cNvPicPr>
          <p:nvPr>
            <p:ph idx="1"/>
          </p:nvPr>
        </p:nvPicPr>
        <p:blipFill>
          <a:blip r:embed="rId2"/>
          <a:stretch>
            <a:fillRect/>
          </a:stretch>
        </p:blipFill>
        <p:spPr>
          <a:xfrm>
            <a:off x="1000538" y="1189315"/>
            <a:ext cx="9956496" cy="5605622"/>
          </a:xfrm>
        </p:spPr>
      </p:pic>
    </p:spTree>
    <p:extLst>
      <p:ext uri="{BB962C8B-B14F-4D97-AF65-F5344CB8AC3E}">
        <p14:creationId xmlns:p14="http://schemas.microsoft.com/office/powerpoint/2010/main" val="3964870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44095-1E5E-D1B6-0A80-6E11B541E633}"/>
              </a:ext>
            </a:extLst>
          </p:cNvPr>
          <p:cNvSpPr>
            <a:spLocks noGrp="1"/>
          </p:cNvSpPr>
          <p:nvPr>
            <p:ph type="title"/>
          </p:nvPr>
        </p:nvSpPr>
        <p:spPr>
          <a:xfrm>
            <a:off x="527384" y="373072"/>
            <a:ext cx="11137232" cy="1263649"/>
          </a:xfrm>
        </p:spPr>
        <p:txBody>
          <a:bodyPr>
            <a:normAutofit fontScale="90000"/>
          </a:bodyPr>
          <a:lstStyle/>
          <a:p>
            <a:r>
              <a:rPr lang="en-US" b="1" dirty="0">
                <a:latin typeface="Verdana" panose="020B0604030504040204" pitchFamily="34" charset="0"/>
                <a:ea typeface="Verdana" panose="020B0604030504040204" pitchFamily="34" charset="0"/>
                <a:cs typeface="Verdana" panose="020B0604030504040204" pitchFamily="34" charset="0"/>
              </a:rPr>
              <a:t>SacPAS recreates prototype with data</a:t>
            </a:r>
          </a:p>
        </p:txBody>
      </p:sp>
      <p:pic>
        <p:nvPicPr>
          <p:cNvPr id="6" name="Content Placeholder 3">
            <a:extLst>
              <a:ext uri="{FF2B5EF4-FFF2-40B4-BE49-F238E27FC236}">
                <a16:creationId xmlns:a16="http://schemas.microsoft.com/office/drawing/2014/main" id="{2B3557B0-060D-FDCD-C1E4-7A0B648BCDBD}"/>
              </a:ext>
            </a:extLst>
          </p:cNvPr>
          <p:cNvPicPr>
            <a:picLocks noChangeAspect="1"/>
          </p:cNvPicPr>
          <p:nvPr/>
        </p:nvPicPr>
        <p:blipFill>
          <a:blip r:embed="rId2"/>
          <a:srcRect/>
          <a:stretch/>
        </p:blipFill>
        <p:spPr>
          <a:xfrm>
            <a:off x="1396506" y="1210195"/>
            <a:ext cx="9413008" cy="5647805"/>
          </a:xfrm>
          <a:prstGeom prst="rect">
            <a:avLst/>
          </a:prstGeom>
        </p:spPr>
      </p:pic>
    </p:spTree>
    <p:extLst>
      <p:ext uri="{BB962C8B-B14F-4D97-AF65-F5344CB8AC3E}">
        <p14:creationId xmlns:p14="http://schemas.microsoft.com/office/powerpoint/2010/main" val="1194832079"/>
      </p:ext>
    </p:extLst>
  </p:cSld>
  <p:clrMapOvr>
    <a:masterClrMapping/>
  </p:clrMapOvr>
</p:sld>
</file>

<file path=ppt/theme/theme1.xml><?xml version="1.0" encoding="utf-8"?>
<a:theme xmlns:a="http://schemas.openxmlformats.org/drawingml/2006/main" name="TornVTI">
  <a:themeElements>
    <a:clrScheme name="Custom 1">
      <a:dk1>
        <a:sysClr val="windowText" lastClr="000000"/>
      </a:dk1>
      <a:lt1>
        <a:sysClr val="window" lastClr="FFFFFF"/>
      </a:lt1>
      <a:dk2>
        <a:srgbClr val="131523"/>
      </a:dk2>
      <a:lt2>
        <a:srgbClr val="E7E6E6"/>
      </a:lt2>
      <a:accent1>
        <a:srgbClr val="3FB96C"/>
      </a:accent1>
      <a:accent2>
        <a:srgbClr val="699EFA"/>
      </a:accent2>
      <a:accent3>
        <a:srgbClr val="8039C1"/>
      </a:accent3>
      <a:accent4>
        <a:srgbClr val="D1971A"/>
      </a:accent4>
      <a:accent5>
        <a:srgbClr val="E62B59"/>
      </a:accent5>
      <a:accent6>
        <a:srgbClr val="9CA2AB"/>
      </a:accent6>
      <a:hlink>
        <a:srgbClr val="FFFFFF"/>
      </a:hlink>
      <a:folHlink>
        <a:srgbClr val="57618E"/>
      </a:folHlink>
    </a:clrScheme>
    <a:fontScheme name="Torn">
      <a:majorFont>
        <a:latin typeface="Impact"/>
        <a:ea typeface=""/>
        <a:cs typeface=""/>
      </a:majorFont>
      <a:minorFont>
        <a:latin typeface="Arial Nova C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ornVTI" id="{D93270A2-BAD7-4DCC-9D1D-3427EACCFA88}" vid="{1B17486C-9B79-43FC-98F9-5BF7AA5600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D762CF3F34F24D808DCD93F17B7E30" ma:contentTypeVersion="12" ma:contentTypeDescription="Create a new document." ma:contentTypeScope="" ma:versionID="02f3146705f1602416653492dad037ce">
  <xsd:schema xmlns:xsd="http://www.w3.org/2001/XMLSchema" xmlns:xs="http://www.w3.org/2001/XMLSchema" xmlns:p="http://schemas.microsoft.com/office/2006/metadata/properties" xmlns:ns2="2086e553-0402-4a7b-a090-99883c1a9be4" xmlns:ns3="b32e1ece-03a3-4c38-a4c5-bfbf6fffedf9" xmlns:ns4="31062a0d-ede8-4112-b4bb-00a9c1bc8e16" targetNamespace="http://schemas.microsoft.com/office/2006/metadata/properties" ma:root="true" ma:fieldsID="1994f444dc18f56187654f878db1c39a" ns2:_="" ns3:_="" ns4:_="">
    <xsd:import namespace="2086e553-0402-4a7b-a090-99883c1a9be4"/>
    <xsd:import namespace="b32e1ece-03a3-4c38-a4c5-bfbf6fffedf9"/>
    <xsd:import namespace="31062a0d-ede8-4112-b4bb-00a9c1bc8e1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86e553-0402-4a7b-a090-99883c1a9b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c5df3ad-b4e5-45d1-88c9-23db5f1fe61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32e1ece-03a3-4c38-a4c5-bfbf6fffedf9"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1062a0d-ede8-4112-b4bb-00a9c1bc8e16"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2b8eaba7-ca97-4dc0-8474-0e5c8212127f}" ma:internalName="TaxCatchAll" ma:showField="CatchAllData" ma:web="b32e1ece-03a3-4c38-a4c5-bfbf6fffedf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086e553-0402-4a7b-a090-99883c1a9be4">
      <Terms xmlns="http://schemas.microsoft.com/office/infopath/2007/PartnerControls"/>
    </lcf76f155ced4ddcb4097134ff3c332f>
    <TaxCatchAll xmlns="31062a0d-ede8-4112-b4bb-00a9c1bc8e1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B58DE66-832D-4BEC-8B8D-F6613608C3DA}">
  <ds:schemaRefs>
    <ds:schemaRef ds:uri="2086e553-0402-4a7b-a090-99883c1a9be4"/>
    <ds:schemaRef ds:uri="31062a0d-ede8-4112-b4bb-00a9c1bc8e16"/>
    <ds:schemaRef ds:uri="b32e1ece-03a3-4c38-a4c5-bfbf6fffedf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CA6FE8A-B6E0-486B-B433-9B2E0A10600A}">
  <ds:schemaRefs>
    <ds:schemaRef ds:uri="http://schemas.openxmlformats.org/package/2006/metadata/core-properties"/>
    <ds:schemaRef ds:uri="31062a0d-ede8-4112-b4bb-00a9c1bc8e16"/>
    <ds:schemaRef ds:uri="http://purl.org/dc/dcmitype/"/>
    <ds:schemaRef ds:uri="http://www.w3.org/XML/1998/namespace"/>
    <ds:schemaRef ds:uri="b32e1ece-03a3-4c38-a4c5-bfbf6fffedf9"/>
    <ds:schemaRef ds:uri="http://schemas.microsoft.com/office/2006/metadata/properties"/>
    <ds:schemaRef ds:uri="http://schemas.microsoft.com/office/2006/documentManagement/types"/>
    <ds:schemaRef ds:uri="http://schemas.microsoft.com/office/infopath/2007/PartnerControls"/>
    <ds:schemaRef ds:uri="2086e553-0402-4a7b-a090-99883c1a9be4"/>
    <ds:schemaRef ds:uri="http://purl.org/dc/terms/"/>
    <ds:schemaRef ds:uri="http://purl.org/dc/elements/1.1/"/>
  </ds:schemaRefs>
</ds:datastoreItem>
</file>

<file path=customXml/itemProps3.xml><?xml version="1.0" encoding="utf-8"?>
<ds:datastoreItem xmlns:ds="http://schemas.openxmlformats.org/officeDocument/2006/customXml" ds:itemID="{96B94B78-045F-48B9-93E8-7A9623AFFA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1390</TotalTime>
  <Words>822</Words>
  <Application>Microsoft Office PowerPoint</Application>
  <PresentationFormat>Widescreen</PresentationFormat>
  <Paragraphs>101</Paragraphs>
  <Slides>14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Arial Nova Cond</vt:lpstr>
      <vt:lpstr>Calibri</vt:lpstr>
      <vt:lpstr>Impact</vt:lpstr>
      <vt:lpstr>Verdana</vt:lpstr>
      <vt:lpstr>TornVTI</vt:lpstr>
      <vt:lpstr>Online tools for the  San Joaquin River Restoration Program</vt:lpstr>
      <vt:lpstr>Background on SJRRP</vt:lpstr>
      <vt:lpstr>Design Thinking process of  co-creating a SacPAS tool</vt:lpstr>
      <vt:lpstr>Initial meeting with SacPAS</vt:lpstr>
      <vt:lpstr>Follow-up meetings in July 2023 - present:   Request for Two Team Pages</vt:lpstr>
      <vt:lpstr>Request included prototype &amp; context</vt:lpstr>
      <vt:lpstr>SacPAS recreates prototype with data</vt:lpstr>
      <vt:lpstr>Another example of prototype in request</vt:lpstr>
      <vt:lpstr>SacPAS recreates prototype with data</vt:lpstr>
      <vt:lpstr>Data from spreadsheet downloaded from SJRRP website</vt:lpstr>
      <vt:lpstr>Initial prototyping on the web –  Query interface and sample outputs</vt:lpstr>
      <vt:lpstr>More products to come…</vt:lpstr>
      <vt:lpstr>Design Thinking process of  co-creating a SacPAS tool</vt:lpstr>
      <vt:lpstr>Hearing from Chad and Erika about their experiences with SacPAS in this process thus far…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tools  for the  San Joaquin River Restoration Program</dc:title>
  <dc:creator>Jennifer L. Gosselin</dc:creator>
  <cp:lastModifiedBy>Susannah L. Iltis</cp:lastModifiedBy>
  <cp:revision>39</cp:revision>
  <cp:lastPrinted>2023-11-07T16:55:09Z</cp:lastPrinted>
  <dcterms:created xsi:type="dcterms:W3CDTF">2023-11-06T23:30:28Z</dcterms:created>
  <dcterms:modified xsi:type="dcterms:W3CDTF">2023-12-12T17:18:59Z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0x0101005AD762CF3F34F24D808DCD93F17B7E30</vt:lpwstr>
  </property>
  <property fmtid="{D5CDD505-2E9C-101B-9397-08002B2CF9AE}" pid="3" name="MediaServiceImageTags">
    <vt:lpwstr/>
  </property>
  <property fmtid="{D5CDD505-2E9C-101B-9397-08002B2CF9AE}" pid="4" name="_MarkAsFinal">
    <vt:bool>true</vt:bool>
  </property>
</Properties>
</file>