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257" r:id="rId5"/>
    <p:sldId id="276" r:id="rId6"/>
    <p:sldId id="277" r:id="rId7"/>
    <p:sldId id="2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8CED8-0445-4715-B0CF-FD2EB8DF90C6}" v="102" dt="2023-12-13T00:28:19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n, Catarina L" userId="055f424c-5a88-4e6e-9e88-d4462ff2eeee" providerId="ADAL" clId="{6438CED8-0445-4715-B0CF-FD2EB8DF90C6}"/>
    <pc:docChg chg="modSld sldOrd">
      <pc:chgData name="Pien, Catarina L" userId="055f424c-5a88-4e6e-9e88-d4462ff2eeee" providerId="ADAL" clId="{6438CED8-0445-4715-B0CF-FD2EB8DF90C6}" dt="2023-12-13T00:28:19.501" v="566" actId="404"/>
      <pc:docMkLst>
        <pc:docMk/>
      </pc:docMkLst>
      <pc:sldChg chg="modSp mod">
        <pc:chgData name="Pien, Catarina L" userId="055f424c-5a88-4e6e-9e88-d4462ff2eeee" providerId="ADAL" clId="{6438CED8-0445-4715-B0CF-FD2EB8DF90C6}" dt="2023-12-12T23:51:05.962" v="274" actId="962"/>
        <pc:sldMkLst>
          <pc:docMk/>
          <pc:sldMk cId="585540756" sldId="257"/>
        </pc:sldMkLst>
        <pc:picChg chg="mod">
          <ac:chgData name="Pien, Catarina L" userId="055f424c-5a88-4e6e-9e88-d4462ff2eeee" providerId="ADAL" clId="{6438CED8-0445-4715-B0CF-FD2EB8DF90C6}" dt="2023-12-12T23:51:05.962" v="274" actId="962"/>
          <ac:picMkLst>
            <pc:docMk/>
            <pc:sldMk cId="585540756" sldId="257"/>
            <ac:picMk id="4" creationId="{9D7A475D-3DB1-BEE7-97E5-0DA4A66F5750}"/>
          </ac:picMkLst>
        </pc:picChg>
      </pc:sldChg>
      <pc:sldChg chg="modSp mod modNotesTx">
        <pc:chgData name="Pien, Catarina L" userId="055f424c-5a88-4e6e-9e88-d4462ff2eeee" providerId="ADAL" clId="{6438CED8-0445-4715-B0CF-FD2EB8DF90C6}" dt="2023-12-13T00:28:19.501" v="566" actId="404"/>
        <pc:sldMkLst>
          <pc:docMk/>
          <pc:sldMk cId="1958964133" sldId="276"/>
        </pc:sldMkLst>
        <pc:spChg chg="mod">
          <ac:chgData name="Pien, Catarina L" userId="055f424c-5a88-4e6e-9e88-d4462ff2eeee" providerId="ADAL" clId="{6438CED8-0445-4715-B0CF-FD2EB8DF90C6}" dt="2023-12-13T00:28:19.501" v="566" actId="404"/>
          <ac:spMkLst>
            <pc:docMk/>
            <pc:sldMk cId="1958964133" sldId="276"/>
            <ac:spMk id="14" creationId="{35912A92-E502-5353-2FDA-2BB7F2FBEECA}"/>
          </ac:spMkLst>
        </pc:spChg>
        <pc:grpChg chg="mod">
          <ac:chgData name="Pien, Catarina L" userId="055f424c-5a88-4e6e-9e88-d4462ff2eeee" providerId="ADAL" clId="{6438CED8-0445-4715-B0CF-FD2EB8DF90C6}" dt="2023-12-12T23:51:31.792" v="416" actId="962"/>
          <ac:grpSpMkLst>
            <pc:docMk/>
            <pc:sldMk cId="1958964133" sldId="276"/>
            <ac:grpSpMk id="10" creationId="{529AEC76-82CB-6CF2-90E5-BA67B928DD59}"/>
          </ac:grpSpMkLst>
        </pc:grpChg>
        <pc:picChg chg="mod">
          <ac:chgData name="Pien, Catarina L" userId="055f424c-5a88-4e6e-9e88-d4462ff2eeee" providerId="ADAL" clId="{6438CED8-0445-4715-B0CF-FD2EB8DF90C6}" dt="2023-12-12T23:52:02.987" v="517" actId="962"/>
          <ac:picMkLst>
            <pc:docMk/>
            <pc:sldMk cId="1958964133" sldId="276"/>
            <ac:picMk id="6" creationId="{19AF09A4-A08A-5B26-FD85-7FC8E50EB987}"/>
          </ac:picMkLst>
        </pc:picChg>
        <pc:picChg chg="mod">
          <ac:chgData name="Pien, Catarina L" userId="055f424c-5a88-4e6e-9e88-d4462ff2eeee" providerId="ADAL" clId="{6438CED8-0445-4715-B0CF-FD2EB8DF90C6}" dt="2023-12-12T23:51:20.440" v="338" actId="962"/>
          <ac:picMkLst>
            <pc:docMk/>
            <pc:sldMk cId="1958964133" sldId="276"/>
            <ac:picMk id="7" creationId="{C12E031C-188F-7B79-3CB0-63FDCA53B257}"/>
          </ac:picMkLst>
        </pc:picChg>
        <pc:picChg chg="mod">
          <ac:chgData name="Pien, Catarina L" userId="055f424c-5a88-4e6e-9e88-d4462ff2eeee" providerId="ADAL" clId="{6438CED8-0445-4715-B0CF-FD2EB8DF90C6}" dt="2023-12-12T23:51:39.300" v="464" actId="962"/>
          <ac:picMkLst>
            <pc:docMk/>
            <pc:sldMk cId="1958964133" sldId="276"/>
            <ac:picMk id="16" creationId="{31ADF5CA-054C-D326-31DB-92970A1B9A3C}"/>
          </ac:picMkLst>
        </pc:picChg>
      </pc:sldChg>
      <pc:sldChg chg="modSp">
        <pc:chgData name="Pien, Catarina L" userId="055f424c-5a88-4e6e-9e88-d4462ff2eeee" providerId="ADAL" clId="{6438CED8-0445-4715-B0CF-FD2EB8DF90C6}" dt="2023-12-12T23:52:15.081" v="561" actId="962"/>
        <pc:sldMkLst>
          <pc:docMk/>
          <pc:sldMk cId="2482248614" sldId="277"/>
        </pc:sldMkLst>
        <pc:picChg chg="mod">
          <ac:chgData name="Pien, Catarina L" userId="055f424c-5a88-4e6e-9e88-d4462ff2eeee" providerId="ADAL" clId="{6438CED8-0445-4715-B0CF-FD2EB8DF90C6}" dt="2023-12-12T23:52:15.081" v="561" actId="962"/>
          <ac:picMkLst>
            <pc:docMk/>
            <pc:sldMk cId="2482248614" sldId="277"/>
            <ac:picMk id="7" creationId="{5C6EEF51-98C3-7382-0C30-E2F165435156}"/>
          </ac:picMkLst>
        </pc:picChg>
      </pc:sldChg>
      <pc:sldChg chg="modSp mod ord modNotesTx">
        <pc:chgData name="Pien, Catarina L" userId="055f424c-5a88-4e6e-9e88-d4462ff2eeee" providerId="ADAL" clId="{6438CED8-0445-4715-B0CF-FD2EB8DF90C6}" dt="2023-12-12T23:51:46.521" v="465" actId="33553"/>
        <pc:sldMkLst>
          <pc:docMk/>
          <pc:sldMk cId="3493717332" sldId="279"/>
        </pc:sldMkLst>
        <pc:spChg chg="mod">
          <ac:chgData name="Pien, Catarina L" userId="055f424c-5a88-4e6e-9e88-d4462ff2eeee" providerId="ADAL" clId="{6438CED8-0445-4715-B0CF-FD2EB8DF90C6}" dt="2023-12-12T23:51:46.521" v="465" actId="33553"/>
          <ac:spMkLst>
            <pc:docMk/>
            <pc:sldMk cId="3493717332" sldId="279"/>
            <ac:spMk id="7" creationId="{14A5A49A-A768-FC03-212B-FEAC34BAC9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DEAED-0165-464E-B86D-614315C836A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BDC7F-9F1C-49F4-8EAF-F73534D2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D3B3B-75AC-574E-A42F-AEFC8DAFA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96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Thank you all again for participating in today’s workshop. We really appreciate your taking the time to learn about </a:t>
            </a:r>
            <a:r>
              <a:rPr lang="en-US" err="1"/>
              <a:t>SacPAS</a:t>
            </a:r>
            <a:r>
              <a:rPr lang="en-US"/>
              <a:t> and to provide feedback for improving the site. </a:t>
            </a:r>
          </a:p>
          <a:p>
            <a:r>
              <a:rPr lang="en-US"/>
              <a:t>To recap our day today, we started today with an overview of our goals for the workshop and our aim to provide a collaborative space for all users</a:t>
            </a:r>
          </a:p>
          <a:p>
            <a:r>
              <a:rPr lang="en-US"/>
              <a:t>We shared the history and philosophy of the CBR team and </a:t>
            </a:r>
            <a:r>
              <a:rPr lang="en-US" err="1"/>
              <a:t>SacPAS</a:t>
            </a:r>
            <a:endParaRPr lang="en-US"/>
          </a:p>
          <a:p>
            <a:r>
              <a:rPr lang="en-US"/>
              <a:t>We then took a tour of the website and tools, including fish and environmental queries, team pages and modeling tools</a:t>
            </a:r>
          </a:p>
          <a:p>
            <a:r>
              <a:rPr lang="en-US"/>
              <a:t>We then reviewed open data principles and database management examples</a:t>
            </a:r>
          </a:p>
          <a:p>
            <a:r>
              <a:rPr lang="en-US"/>
              <a:t>Lastly, we had some open discussion time and will follow up with suggestions from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BDC7F-9F1C-49F4-8EAF-F73534D25C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8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a reminder, office hours will start at 1:30 for those of you who would like to further delve into tools or brainstorm ideas. This will be open to both remote and in person participants.</a:t>
            </a:r>
            <a:br>
              <a:rPr lang="en-US"/>
            </a:br>
            <a:r>
              <a:rPr lang="en-US"/>
              <a:t>I will insert a poll to get an idea of who is coming and what they are interested in, so we can figure out how best to form groups for the afternoon. </a:t>
            </a:r>
            <a:br>
              <a:rPr lang="en-US"/>
            </a:br>
            <a:r>
              <a:rPr lang="en-US"/>
              <a:t>If you are planning to attend, please fill that out now. Also feel free to put in the chat more specifics about what you would like to discuss in office hours.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BDC7F-9F1C-49F4-8EAF-F73534D25C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3" name="Picture 2" descr="Reclamation logo with shield that shows a dam with water flowing over it.">
            <a:extLst>
              <a:ext uri="{FF2B5EF4-FFF2-40B4-BE49-F238E27FC236}">
                <a16:creationId xmlns:a16="http://schemas.microsoft.com/office/drawing/2014/main" id="{A3BB3A5E-B05F-A242-AC2B-AF1935FC31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9" name="Picture 8" descr="Reclamation logo with shield that shows a dam with water flowing over it.">
            <a:extLst>
              <a:ext uri="{FF2B5EF4-FFF2-40B4-BE49-F238E27FC236}">
                <a16:creationId xmlns:a16="http://schemas.microsoft.com/office/drawing/2014/main" id="{1E914312-A458-7146-82CB-6211D14DCE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3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shield that shows a dam with water flowing over it.">
            <a:extLst>
              <a:ext uri="{FF2B5EF4-FFF2-40B4-BE49-F238E27FC236}">
                <a16:creationId xmlns:a16="http://schemas.microsoft.com/office/drawing/2014/main" id="{BDCFF41C-476E-B94B-92CE-59108B74D1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0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shield that shows a dam with water flowing over it.">
            <a:extLst>
              <a:ext uri="{FF2B5EF4-FFF2-40B4-BE49-F238E27FC236}">
                <a16:creationId xmlns:a16="http://schemas.microsoft.com/office/drawing/2014/main" id="{F36C494F-E6B5-034C-AF80-8F9C97343F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8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Title Slide b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Reclamation logo with shield that shows a dam with water flowing over it.">
            <a:extLst>
              <a:ext uri="{FF2B5EF4-FFF2-40B4-BE49-F238E27FC236}">
                <a16:creationId xmlns:a16="http://schemas.microsoft.com/office/drawing/2014/main" id="{AB8C3517-FFE3-3543-BB90-1F6AD7894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4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E2D4421-BDC1-9448-B04B-80F85F153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65313"/>
            <a:ext cx="11704638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13557E3-763B-2D46-9C1F-5A368FC414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48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01491BB-D27B-264B-9337-84AF72A46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9800" y="0"/>
            <a:ext cx="6172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23B0EA1-A28D-E849-9383-F205B2489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5553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FFEE9EB-2945-1B40-89F4-D68ED17AD6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7600"/>
            <a:ext cx="12188952" cy="32918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6B7852-FFEE-0F4F-9002-C30F4FCCE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83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B6B359-A459-1740-872E-0537B808B4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6480" y="1810512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D1EA373-C867-6548-A97D-E59770BBF3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15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5C4DDA6-71FB-5045-861E-E0C00F239A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275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B01C1C8-21B6-3E48-9C6F-20A029DC7A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571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shield that shows a dam with water flowing over it.">
            <a:extLst>
              <a:ext uri="{FF2B5EF4-FFF2-40B4-BE49-F238E27FC236}">
                <a16:creationId xmlns:a16="http://schemas.microsoft.com/office/drawing/2014/main" id="{62793A3D-1EF4-1A48-8A60-D4CA51FB4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8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CCEA52E-3038-0944-B914-C2B0BE05B9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776" y="0"/>
            <a:ext cx="712317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C3B46A9-DB2C-B24A-8AEF-1099168EE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087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 Goes Here</a:t>
            </a:r>
            <a:br>
              <a:rPr lang="en-US"/>
            </a:br>
            <a:r>
              <a:rPr lang="en-US"/>
              <a:t>No more than four lines</a:t>
            </a:r>
          </a:p>
          <a:p>
            <a:endParaRPr lang="en-US"/>
          </a:p>
        </p:txBody>
      </p:sp>
      <p:pic>
        <p:nvPicPr>
          <p:cNvPr id="3" name="Picture 2" descr="Reclamation logo with shield that shows a dam with water flowing over it.">
            <a:extLst>
              <a:ext uri="{FF2B5EF4-FFF2-40B4-BE49-F238E27FC236}">
                <a16:creationId xmlns:a16="http://schemas.microsoft.com/office/drawing/2014/main" id="{532057ED-70A3-BF4B-81E0-AAF7E69C7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409" y="5151483"/>
            <a:ext cx="3337560" cy="10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3" name="Picture 2" descr="Reclamation logo with shield that shows a dam with water flowing over it.">
            <a:extLst>
              <a:ext uri="{FF2B5EF4-FFF2-40B4-BE49-F238E27FC236}">
                <a16:creationId xmlns:a16="http://schemas.microsoft.com/office/drawing/2014/main" id="{049E3112-45B5-DB4A-9375-4430CC1DF4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118872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3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8" name="Picture 7" descr="Reclamation logo with shield that shows a dam with water flowing over it.">
            <a:extLst>
              <a:ext uri="{FF2B5EF4-FFF2-40B4-BE49-F238E27FC236}">
                <a16:creationId xmlns:a16="http://schemas.microsoft.com/office/drawing/2014/main" id="{A8EA8774-5D4F-324D-B42F-554E1A5E9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118872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4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shield that shows a dam with water flowing over it.">
            <a:extLst>
              <a:ext uri="{FF2B5EF4-FFF2-40B4-BE49-F238E27FC236}">
                <a16:creationId xmlns:a16="http://schemas.microsoft.com/office/drawing/2014/main" id="{3D68C434-5431-6945-8DE0-205747471A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shield that shows a dam with water flowing over it.">
            <a:extLst>
              <a:ext uri="{FF2B5EF4-FFF2-40B4-BE49-F238E27FC236}">
                <a16:creationId xmlns:a16="http://schemas.microsoft.com/office/drawing/2014/main" id="{76EBF2C2-2618-2C48-8472-4F8B34DE99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8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8" name="Picture 7" descr="Reclamation logo with shield that shows a dam with water flowing over it.">
            <a:extLst>
              <a:ext uri="{FF2B5EF4-FFF2-40B4-BE49-F238E27FC236}">
                <a16:creationId xmlns:a16="http://schemas.microsoft.com/office/drawing/2014/main" id="{E884F529-72E9-1A4F-AC9D-2FAB44063B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116258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0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clamation logo with shield that shows a dam with water flowing over it.">
            <a:extLst>
              <a:ext uri="{FF2B5EF4-FFF2-40B4-BE49-F238E27FC236}">
                <a16:creationId xmlns:a16="http://schemas.microsoft.com/office/drawing/2014/main" id="{BFEF4601-7FC8-1C4E-95F1-E89AB323D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7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shield that shows a dam with water flowing over it.">
            <a:extLst>
              <a:ext uri="{FF2B5EF4-FFF2-40B4-BE49-F238E27FC236}">
                <a16:creationId xmlns:a16="http://schemas.microsoft.com/office/drawing/2014/main" id="{52A215C6-52EA-E344-BCF1-A5FC913473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888" y="246888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6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8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chemeClr val="bg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chemeClr val="bg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chemeClr val="bg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chemeClr val="bg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chemeClr val="bg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Gosselin@uw.edu" TargetMode="External"/><Relationship Id="rId2" Type="http://schemas.openxmlformats.org/officeDocument/2006/relationships/hyperlink" Target="http://www.cbr.washington.edu/sacramento/SacPAS2023workshop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hyperlink" Target="https://www.cbr.washington.edu/" TargetMode="External"/><Relationship Id="rId4" Type="http://schemas.openxmlformats.org/officeDocument/2006/relationships/hyperlink" Target="mailto:cpien@usbr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022739"/>
            <a:ext cx="9144000" cy="1249070"/>
          </a:xfrm>
          <a:effectLst/>
        </p:spPr>
        <p:txBody>
          <a:bodyPr/>
          <a:lstStyle/>
          <a:p>
            <a:r>
              <a:rPr lang="en-US"/>
              <a:t>Recap and Closing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210726"/>
            <a:ext cx="9144000" cy="1655762"/>
          </a:xfrm>
          <a:effectLst/>
        </p:spPr>
        <p:txBody>
          <a:bodyPr>
            <a:normAutofit/>
          </a:bodyPr>
          <a:lstStyle/>
          <a:p>
            <a:r>
              <a:rPr lang="en-US" sz="3200"/>
              <a:t>December 6, 2023</a:t>
            </a:r>
          </a:p>
          <a:p>
            <a:r>
              <a:rPr lang="en-US" sz="3200"/>
              <a:t>Sacramento CA &amp; Online</a:t>
            </a:r>
          </a:p>
        </p:txBody>
      </p:sp>
      <p:pic>
        <p:nvPicPr>
          <p:cNvPr id="4" name="Picture 3" descr="University of Washington logo">
            <a:extLst>
              <a:ext uri="{FF2B5EF4-FFF2-40B4-BE49-F238E27FC236}">
                <a16:creationId xmlns:a16="http://schemas.microsoft.com/office/drawing/2014/main" id="{9D7A475D-3DB1-BEE7-97E5-0DA4A66F5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333" y="245626"/>
            <a:ext cx="2597650" cy="12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4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40B2-2A64-3308-27D1-822A2636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0" y="-235972"/>
            <a:ext cx="5676900" cy="1325563"/>
          </a:xfrm>
        </p:spPr>
        <p:txBody>
          <a:bodyPr/>
          <a:lstStyle/>
          <a:p>
            <a:r>
              <a:rPr lang="en-US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F7B75-64AD-5D17-31EA-B3A1A0D62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83" y="906281"/>
            <a:ext cx="5242196" cy="4717279"/>
          </a:xfrm>
        </p:spPr>
        <p:txBody>
          <a:bodyPr/>
          <a:lstStyle/>
          <a:p>
            <a:r>
              <a:rPr lang="en-US" sz="2400" b="0"/>
              <a:t>Goals for collaboration </a:t>
            </a:r>
          </a:p>
          <a:p>
            <a:endParaRPr lang="en-US" sz="2400" b="0"/>
          </a:p>
          <a:p>
            <a:r>
              <a:rPr lang="en-US" sz="2400" b="0"/>
              <a:t>History and philosophy of CBR team and </a:t>
            </a:r>
            <a:r>
              <a:rPr lang="en-US" sz="2400" b="0" err="1"/>
              <a:t>SacPAS</a:t>
            </a:r>
            <a:r>
              <a:rPr lang="en-US" sz="2400" b="0"/>
              <a:t>/CVPAS</a:t>
            </a:r>
          </a:p>
          <a:p>
            <a:endParaRPr lang="en-US" sz="2400" b="0"/>
          </a:p>
          <a:p>
            <a:r>
              <a:rPr lang="en-US" sz="2400" b="0"/>
              <a:t>Tour of the website and tools</a:t>
            </a:r>
          </a:p>
          <a:p>
            <a:pPr lvl="1"/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Fish and environmental queries</a:t>
            </a:r>
          </a:p>
          <a:p>
            <a:pPr lvl="1"/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Team pages  </a:t>
            </a:r>
          </a:p>
          <a:p>
            <a:pPr lvl="1"/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Modeling tools</a:t>
            </a:r>
          </a:p>
          <a:p>
            <a:pPr lvl="1"/>
            <a:endParaRPr lang="en-US" sz="2000" b="0"/>
          </a:p>
          <a:p>
            <a:r>
              <a:rPr lang="en-US" sz="2400" b="0"/>
              <a:t>Review of open data principles and database management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CC78C-10E4-A621-F0B3-C96082922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AIR and CARE principles">
            <a:extLst>
              <a:ext uri="{FF2B5EF4-FFF2-40B4-BE49-F238E27FC236}">
                <a16:creationId xmlns:a16="http://schemas.microsoft.com/office/drawing/2014/main" id="{19AF09A4-A08A-5B26-FD85-7FC8E50EB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374" y="5683965"/>
            <a:ext cx="1495524" cy="939893"/>
          </a:xfrm>
          <a:prstGeom prst="rect">
            <a:avLst/>
          </a:prstGeom>
        </p:spPr>
      </p:pic>
      <p:pic>
        <p:nvPicPr>
          <p:cNvPr id="7" name="Picture 6" descr="Screenshot of spatial query tool">
            <a:extLst>
              <a:ext uri="{FF2B5EF4-FFF2-40B4-BE49-F238E27FC236}">
                <a16:creationId xmlns:a16="http://schemas.microsoft.com/office/drawing/2014/main" id="{C12E031C-188F-7B79-3CB0-63FDCA53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700" y="102559"/>
            <a:ext cx="4067230" cy="3007026"/>
          </a:xfrm>
          <a:prstGeom prst="rect">
            <a:avLst/>
          </a:prstGeom>
        </p:spPr>
      </p:pic>
      <p:grpSp>
        <p:nvGrpSpPr>
          <p:cNvPr id="10" name="Group 9" descr="Screenshot of different SacPAS models">
            <a:extLst>
              <a:ext uri="{FF2B5EF4-FFF2-40B4-BE49-F238E27FC236}">
                <a16:creationId xmlns:a16="http://schemas.microsoft.com/office/drawing/2014/main" id="{529AEC76-82CB-6CF2-90E5-BA67B928DD59}"/>
              </a:ext>
            </a:extLst>
          </p:cNvPr>
          <p:cNvGrpSpPr/>
          <p:nvPr/>
        </p:nvGrpSpPr>
        <p:grpSpPr>
          <a:xfrm>
            <a:off x="5333591" y="3155694"/>
            <a:ext cx="5538511" cy="3528570"/>
            <a:chOff x="2305954" y="1188474"/>
            <a:chExt cx="9675639" cy="56697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B6012F-3568-277F-0813-236784372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5954" y="1188474"/>
              <a:ext cx="8443692" cy="5669771"/>
            </a:xfrm>
            <a:prstGeom prst="rect">
              <a:avLst/>
            </a:prstGeom>
          </p:spPr>
        </p:pic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24CCDBD8-5CDB-2305-30B5-DA8E26C8C05C}"/>
                </a:ext>
              </a:extLst>
            </p:cNvPr>
            <p:cNvSpPr/>
            <p:nvPr/>
          </p:nvSpPr>
          <p:spPr>
            <a:xfrm>
              <a:off x="10599833" y="1389936"/>
              <a:ext cx="1381760" cy="63698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rgbClr val="00B0F0">
                    <a:alpha val="24000"/>
                  </a:srgbClr>
                </a:gs>
                <a:gs pos="100000">
                  <a:srgbClr val="00B0F0"/>
                </a:gs>
              </a:gsLst>
              <a:lin ang="5400000" scaled="1"/>
              <a:tileRect/>
            </a:gra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STARS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37E971B-16DD-F7A4-D9FA-CD9058328ACC}"/>
                </a:ext>
              </a:extLst>
            </p:cNvPr>
            <p:cNvCxnSpPr/>
            <p:nvPr/>
          </p:nvCxnSpPr>
          <p:spPr>
            <a:xfrm>
              <a:off x="11374526" y="2026920"/>
              <a:ext cx="45720" cy="3992880"/>
            </a:xfrm>
            <a:prstGeom prst="straightConnector1">
              <a:avLst/>
            </a:prstGeom>
            <a:ln w="3492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lowchart: Predefined Process 13">
              <a:extLst>
                <a:ext uri="{FF2B5EF4-FFF2-40B4-BE49-F238E27FC236}">
                  <a16:creationId xmlns:a16="http://schemas.microsoft.com/office/drawing/2014/main" id="{35912A92-E502-5353-2FDA-2BB7F2FBEECA}"/>
                </a:ext>
              </a:extLst>
            </p:cNvPr>
            <p:cNvSpPr/>
            <p:nvPr/>
          </p:nvSpPr>
          <p:spPr>
            <a:xfrm>
              <a:off x="10947400" y="6019800"/>
              <a:ext cx="1005840" cy="431800"/>
            </a:xfrm>
            <a:prstGeom prst="flowChartPredefinedProcess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solidFill>
                    <a:schemeClr val="tx1"/>
                  </a:solidFill>
                </a:rPr>
                <a:t>STARS</a:t>
              </a:r>
              <a:br>
                <a:rPr lang="en-US" sz="700">
                  <a:solidFill>
                    <a:schemeClr val="tx1"/>
                  </a:solidFill>
                </a:rPr>
              </a:br>
              <a:r>
                <a:rPr lang="en-US" sz="700">
                  <a:solidFill>
                    <a:schemeClr val="tx1"/>
                  </a:solidFill>
                </a:rPr>
                <a:t>Model</a:t>
              </a:r>
              <a:endParaRPr lang="en-US" sz="105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 descr="Screenshot of team pages">
            <a:extLst>
              <a:ext uri="{FF2B5EF4-FFF2-40B4-BE49-F238E27FC236}">
                <a16:creationId xmlns:a16="http://schemas.microsoft.com/office/drawing/2014/main" id="{31ADF5CA-054C-D326-31DB-92970A1B9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449" y="102558"/>
            <a:ext cx="2394604" cy="30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D10B-5A89-B7E9-CB4F-341E47EB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08153"/>
            <a:ext cx="10696575" cy="1325563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576E4-55A5-B8A4-675F-9689AC352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433716"/>
            <a:ext cx="10881360" cy="4386263"/>
          </a:xfrm>
        </p:spPr>
        <p:txBody>
          <a:bodyPr/>
          <a:lstStyle/>
          <a:p>
            <a:r>
              <a:rPr lang="en-US" sz="2400" b="0">
                <a:latin typeface="Segoe UI" panose="020B0502040204020203" pitchFamily="34" charset="0"/>
                <a:cs typeface="Segoe UI" panose="020B0502040204020203" pitchFamily="34" charset="0"/>
              </a:rPr>
              <a:t>Follow-up with those with suggestions and those whose questions are not answered today. Fill out an inquiry if desired.</a:t>
            </a:r>
          </a:p>
          <a:p>
            <a:endParaRPr lang="en-US" sz="2400" b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0">
                <a:latin typeface="Segoe UI" panose="020B0502040204020203" pitchFamily="34" charset="0"/>
                <a:cs typeface="Segoe UI" panose="020B0502040204020203" pitchFamily="34" charset="0"/>
              </a:rPr>
              <a:t>Meeting materials available at: </a:t>
            </a:r>
            <a:r>
              <a:rPr lang="en-US" sz="2400" b="0">
                <a:solidFill>
                  <a:srgbClr val="0070C0"/>
                </a:solidFill>
                <a:latin typeface="Segoe UI Semibold" panose="020B0702040204020203" pitchFamily="34" charset="0"/>
                <a:ea typeface="+mn-lt"/>
                <a:cs typeface="Segoe UI Semibold" panose="020B07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www.cbr.washington.edu/sacramento/SacPAS2023workshop/</a:t>
            </a:r>
            <a:br>
              <a:rPr lang="en-US" sz="2400" b="0">
                <a:solidFill>
                  <a:srgbClr val="0070C0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</a:br>
            <a:r>
              <a:rPr lang="en-US" sz="2400" b="0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(will email out the link)</a:t>
            </a:r>
            <a:br>
              <a:rPr lang="en-US" sz="2400" b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b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0">
                <a:latin typeface="Segoe UI" panose="020B0502040204020203" pitchFamily="34" charset="0"/>
                <a:cs typeface="Segoe UI" panose="020B0502040204020203" pitchFamily="34" charset="0"/>
              </a:rPr>
              <a:t>Contact: </a:t>
            </a:r>
          </a:p>
          <a:p>
            <a:pPr lvl="1"/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Jennifer Gosselin, PI of </a:t>
            </a:r>
            <a:r>
              <a:rPr lang="en-US" sz="2000" b="0" err="1">
                <a:latin typeface="Segoe UI" panose="020B0502040204020203" pitchFamily="34" charset="0"/>
                <a:cs typeface="Segoe UI" panose="020B0502040204020203" pitchFamily="34" charset="0"/>
              </a:rPr>
              <a:t>SacPAS</a:t>
            </a:r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Gosselin@uw.edu</a:t>
            </a:r>
            <a:endParaRPr lang="en-US" sz="2000" b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Catarina Pien, Reclamation contact </a:t>
            </a:r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cpien@usbr.gov</a:t>
            </a:r>
            <a:r>
              <a:rPr lang="en-US" sz="2000" b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0A53B-FB6A-9B6C-27A8-DD970E575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F3BED-1C90-4972-AAC1-BD8B768A1DB4}"/>
              </a:ext>
            </a:extLst>
          </p:cNvPr>
          <p:cNvSpPr txBox="1"/>
          <p:nvPr/>
        </p:nvSpPr>
        <p:spPr>
          <a:xfrm>
            <a:off x="8181974" y="6175172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rgbClr val="00BE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err="1">
                <a:solidFill>
                  <a:srgbClr val="00BE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www.cbr.washington.edu</a:t>
            </a:r>
            <a:r>
              <a:rPr lang="en-US" sz="1400">
                <a:solidFill>
                  <a:srgbClr val="00BE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400">
              <a:solidFill>
                <a:srgbClr val="00BEFF"/>
              </a:solidFill>
            </a:endParaRPr>
          </a:p>
        </p:txBody>
      </p:sp>
      <p:pic>
        <p:nvPicPr>
          <p:cNvPr id="7" name="Picture 6" descr="SacPAS website QR code">
            <a:extLst>
              <a:ext uri="{FF2B5EF4-FFF2-40B4-BE49-F238E27FC236}">
                <a16:creationId xmlns:a16="http://schemas.microsoft.com/office/drawing/2014/main" id="{5C6EEF51-98C3-7382-0C30-E2F165435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993" y="4464610"/>
            <a:ext cx="2028265" cy="20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ED456-2A46-35FC-13D2-6A017F4C3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86496" y="5625601"/>
            <a:ext cx="914400" cy="10607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A5A49A-A768-FC03-212B-FEAC34BAC9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7254" y="1365025"/>
            <a:ext cx="6132990" cy="18250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SacPAS</a:t>
            </a:r>
            <a:r>
              <a:rPr kumimoji="0" lang="en-US" sz="4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 Workshop</a:t>
            </a:r>
            <a:br>
              <a:rPr kumimoji="0" lang="en-US" sz="4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kumimoji="0" lang="en-US" sz="4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Office Hours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2C66D40-D99E-B123-8B78-23BF703E3A3F}"/>
              </a:ext>
            </a:extLst>
          </p:cNvPr>
          <p:cNvSpPr txBox="1">
            <a:spLocks/>
          </p:cNvSpPr>
          <p:nvPr/>
        </p:nvSpPr>
        <p:spPr>
          <a:xfrm>
            <a:off x="5247254" y="3193820"/>
            <a:ext cx="6132990" cy="15244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/>
              <a:t>1:30 - 3:30pm</a:t>
            </a:r>
          </a:p>
          <a:p>
            <a:endParaRPr lang="en-US" sz="1700"/>
          </a:p>
          <a:p>
            <a:r>
              <a:rPr lang="en-US" sz="1700"/>
              <a:t>Continue open discussion</a:t>
            </a:r>
          </a:p>
          <a:p>
            <a:r>
              <a:rPr lang="en-US" sz="1700"/>
              <a:t>Breakout groups</a:t>
            </a:r>
          </a:p>
        </p:txBody>
      </p:sp>
      <p:pic>
        <p:nvPicPr>
          <p:cNvPr id="1028" name="Picture 4" descr="732b67d8">
            <a:extLst>
              <a:ext uri="{FF2B5EF4-FFF2-40B4-BE49-F238E27FC236}">
                <a16:creationId xmlns:a16="http://schemas.microsoft.com/office/drawing/2014/main" id="{3FAA67B0-50B3-BE6F-5839-062407930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1" r="43603" b="84"/>
          <a:stretch/>
        </p:blipFill>
        <p:spPr bwMode="auto">
          <a:xfrm>
            <a:off x="1289787" y="1521757"/>
            <a:ext cx="3063894" cy="31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8F4962-D78C-EBCE-FD45-8C35EA5B637F}"/>
              </a:ext>
            </a:extLst>
          </p:cNvPr>
          <p:cNvSpPr txBox="1"/>
          <p:nvPr/>
        </p:nvSpPr>
        <p:spPr>
          <a:xfrm>
            <a:off x="1289787" y="440870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https://www.skillshare.com/</a:t>
            </a:r>
          </a:p>
        </p:txBody>
      </p:sp>
    </p:spTree>
    <p:extLst>
      <p:ext uri="{BB962C8B-B14F-4D97-AF65-F5344CB8AC3E}">
        <p14:creationId xmlns:p14="http://schemas.microsoft.com/office/powerpoint/2010/main" val="34937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6401B43A095442B19A221D9335F2E0" ma:contentTypeVersion="11" ma:contentTypeDescription="Create a new document." ma:contentTypeScope="" ma:versionID="95ded1eab81df7ec7739ec93b43f5c00">
  <xsd:schema xmlns:xsd="http://www.w3.org/2001/XMLSchema" xmlns:xs="http://www.w3.org/2001/XMLSchema" xmlns:p="http://schemas.microsoft.com/office/2006/metadata/properties" xmlns:ns2="393451ae-cd28-477e-ba32-02aa93a7f8eb" xmlns:ns3="7163e3c1-9776-4632-be9a-70e35b79af06" targetNamespace="http://schemas.microsoft.com/office/2006/metadata/properties" ma:root="true" ma:fieldsID="2d4370ec438850739cd9975294efb33e" ns2:_="" ns3:_="">
    <xsd:import namespace="393451ae-cd28-477e-ba32-02aa93a7f8eb"/>
    <xsd:import namespace="7163e3c1-9776-4632-be9a-70e35b79af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3451ae-cd28-477e-ba32-02aa93a7f8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3e3c1-9776-4632-be9a-70e35b79af0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25c0204-5391-4d3e-9534-0781676650bb}" ma:internalName="TaxCatchAll" ma:showField="CatchAllData" ma:web="7163e3c1-9776-4632-be9a-70e35b79af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3451ae-cd28-477e-ba32-02aa93a7f8eb">
      <Terms xmlns="http://schemas.microsoft.com/office/infopath/2007/PartnerControls"/>
    </lcf76f155ced4ddcb4097134ff3c332f>
    <TaxCatchAll xmlns="7163e3c1-9776-4632-be9a-70e35b79af0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72CAAE-181D-4BE7-A8D9-5280DEBEC3BB}">
  <ds:schemaRefs>
    <ds:schemaRef ds:uri="393451ae-cd28-477e-ba32-02aa93a7f8eb"/>
    <ds:schemaRef ds:uri="7163e3c1-9776-4632-be9a-70e35b79af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FC7288E-FA9C-4DDF-8A3D-A7A638D52297}">
  <ds:schemaRefs>
    <ds:schemaRef ds:uri="393451ae-cd28-477e-ba32-02aa93a7f8eb"/>
    <ds:schemaRef ds:uri="7163e3c1-9776-4632-be9a-70e35b79af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45EF80-BA77-4EAA-AF27-28CA16EF80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1_Office Theme</vt:lpstr>
      <vt:lpstr>Recap and Closing</vt:lpstr>
      <vt:lpstr>Recap</vt:lpstr>
      <vt:lpstr>Next steps</vt:lpstr>
      <vt:lpstr>SacPAS Workshop Office Hours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Recap and Closing</dc:title>
  <dc:creator>Pien, Catarina L</dc:creator>
  <cp:revision>1</cp:revision>
  <dcterms:created xsi:type="dcterms:W3CDTF">2023-11-30T20:57:15Z</dcterms:created>
  <dcterms:modified xsi:type="dcterms:W3CDTF">2023-12-13T00:28:25Z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0x010100FC6401B43A095442B19A221D9335F2E0</vt:lpwstr>
  </property>
  <property fmtid="{D5CDD505-2E9C-101B-9397-08002B2CF9AE}" pid="3" name="MediaServiceImageTags">
    <vt:lpwstr/>
  </property>
</Properties>
</file>